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9" r:id="rId1"/>
  </p:sldMasterIdLst>
  <p:sldIdLst>
    <p:sldId id="256" r:id="rId2"/>
    <p:sldId id="257" r:id="rId3"/>
    <p:sldId id="258" r:id="rId4"/>
    <p:sldId id="277" r:id="rId5"/>
    <p:sldId id="292" r:id="rId6"/>
    <p:sldId id="280" r:id="rId7"/>
    <p:sldId id="298" r:id="rId8"/>
    <p:sldId id="278" r:id="rId9"/>
    <p:sldId id="284" r:id="rId10"/>
    <p:sldId id="287" r:id="rId11"/>
    <p:sldId id="281" r:id="rId12"/>
    <p:sldId id="299" r:id="rId13"/>
    <p:sldId id="283" r:id="rId14"/>
    <p:sldId id="282" r:id="rId15"/>
    <p:sldId id="300" r:id="rId16"/>
    <p:sldId id="291" r:id="rId17"/>
    <p:sldId id="290" r:id="rId18"/>
    <p:sldId id="288" r:id="rId19"/>
    <p:sldId id="293" r:id="rId20"/>
    <p:sldId id="289" r:id="rId21"/>
    <p:sldId id="295" r:id="rId22"/>
    <p:sldId id="276" r:id="rId23"/>
    <p:sldId id="296"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izabeth Click" initials="EC" lastIdx="1" clrIdx="0">
    <p:extLst>
      <p:ext uri="{19B8F6BF-5375-455C-9EA6-DF929625EA0E}">
        <p15:presenceInfo xmlns:p15="http://schemas.microsoft.com/office/powerpoint/2012/main" userId="3d59646aca2916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75"/>
    <p:restoredTop sz="95909"/>
  </p:normalViewPr>
  <p:slideViewPr>
    <p:cSldViewPr snapToGrid="0" snapToObjects="1">
      <p:cViewPr varScale="1">
        <p:scale>
          <a:sx n="114" d="100"/>
          <a:sy n="114" d="100"/>
        </p:scale>
        <p:origin x="4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5/7/21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8317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7080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5/7/21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29432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5/7/21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397273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5/7/21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13296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5/7/21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378250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5/7/21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55091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0853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5/7/21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84447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5/7/21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2596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5/7/21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40360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06790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5/7/21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6872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5/7/21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79373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5/7/21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90389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09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5/7/21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3374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5/7/21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3121261"/>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hyperlink" Target="file:///Users/elizabethclick/Desktop/map_ufence.html" TargetMode="External"/><Relationship Id="rId4" Type="http://schemas.openxmlformats.org/officeDocument/2006/relationships/hyperlink" Target="file:///Users/elizabethclick/Desktop/map_heatuf.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file:///Users/elizabethclick/Desktop/map_GESD.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ata.montgomerycountymd.gov/Consumer-Housing/Trespass-Towing-Report/i6vn-3s6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3041C-9857-3143-896D-B2B8757ED53A}"/>
              </a:ext>
            </a:extLst>
          </p:cNvPr>
          <p:cNvSpPr>
            <a:spLocks noGrp="1"/>
          </p:cNvSpPr>
          <p:nvPr>
            <p:ph type="ctrTitle"/>
          </p:nvPr>
        </p:nvSpPr>
        <p:spPr>
          <a:xfrm>
            <a:off x="1371600" y="1803405"/>
            <a:ext cx="9448800" cy="1422394"/>
          </a:xfrm>
        </p:spPr>
        <p:txBody>
          <a:bodyPr>
            <a:normAutofit/>
          </a:bodyPr>
          <a:lstStyle/>
          <a:p>
            <a:pPr algn="ctr"/>
            <a:r>
              <a:rPr lang="en-US" sz="4800" dirty="0"/>
              <a:t>MONTGOMERY COUNTY, md:</a:t>
            </a:r>
          </a:p>
        </p:txBody>
      </p:sp>
      <p:sp>
        <p:nvSpPr>
          <p:cNvPr id="3" name="Subtitle 2">
            <a:extLst>
              <a:ext uri="{FF2B5EF4-FFF2-40B4-BE49-F238E27FC236}">
                <a16:creationId xmlns:a16="http://schemas.microsoft.com/office/drawing/2014/main" id="{30F2BED6-97DC-4D40-AE2E-062A21258BCB}"/>
              </a:ext>
            </a:extLst>
          </p:cNvPr>
          <p:cNvSpPr>
            <a:spLocks noGrp="1"/>
          </p:cNvSpPr>
          <p:nvPr>
            <p:ph type="subTitle" idx="1"/>
          </p:nvPr>
        </p:nvSpPr>
        <p:spPr/>
        <p:txBody>
          <a:bodyPr>
            <a:normAutofit/>
          </a:bodyPr>
          <a:lstStyle/>
          <a:p>
            <a:pPr algn="ctr"/>
            <a:r>
              <a:rPr lang="en-US" sz="4000" dirty="0"/>
              <a:t>COUNTING OUR TOWS</a:t>
            </a:r>
          </a:p>
        </p:txBody>
      </p:sp>
      <p:sp>
        <p:nvSpPr>
          <p:cNvPr id="4" name="TextBox 3">
            <a:extLst>
              <a:ext uri="{FF2B5EF4-FFF2-40B4-BE49-F238E27FC236}">
                <a16:creationId xmlns:a16="http://schemas.microsoft.com/office/drawing/2014/main" id="{4022B0EE-4C93-4D45-BA3C-A6D5A0C778B3}"/>
              </a:ext>
            </a:extLst>
          </p:cNvPr>
          <p:cNvSpPr txBox="1"/>
          <p:nvPr/>
        </p:nvSpPr>
        <p:spPr>
          <a:xfrm>
            <a:off x="1018571" y="5625296"/>
            <a:ext cx="3808071" cy="923330"/>
          </a:xfrm>
          <a:prstGeom prst="rect">
            <a:avLst/>
          </a:prstGeom>
          <a:noFill/>
        </p:spPr>
        <p:txBody>
          <a:bodyPr wrap="square" rtlCol="0">
            <a:spAutoFit/>
          </a:bodyPr>
          <a:lstStyle/>
          <a:p>
            <a:r>
              <a:rPr lang="en-US" dirty="0"/>
              <a:t>Elizabeth Click, DATA205</a:t>
            </a:r>
          </a:p>
          <a:p>
            <a:r>
              <a:rPr lang="en-US" dirty="0"/>
              <a:t>Montgomery College</a:t>
            </a:r>
          </a:p>
          <a:p>
            <a:r>
              <a:rPr lang="en-US" dirty="0"/>
              <a:t>May 10, 2021</a:t>
            </a:r>
          </a:p>
        </p:txBody>
      </p:sp>
    </p:spTree>
    <p:extLst>
      <p:ext uri="{BB962C8B-B14F-4D97-AF65-F5344CB8AC3E}">
        <p14:creationId xmlns:p14="http://schemas.microsoft.com/office/powerpoint/2010/main" val="1830883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B3904-A885-ED48-996F-FD81C92ED29D}"/>
              </a:ext>
            </a:extLst>
          </p:cNvPr>
          <p:cNvSpPr>
            <a:spLocks noGrp="1"/>
          </p:cNvSpPr>
          <p:nvPr>
            <p:ph type="title"/>
          </p:nvPr>
        </p:nvSpPr>
        <p:spPr>
          <a:xfrm>
            <a:off x="431988" y="840828"/>
            <a:ext cx="10904034" cy="956516"/>
          </a:xfrm>
        </p:spPr>
        <p:txBody>
          <a:bodyPr>
            <a:normAutofit/>
          </a:bodyPr>
          <a:lstStyle/>
          <a:p>
            <a:pPr algn="ctr"/>
            <a:r>
              <a:rPr lang="en-US" sz="3200" dirty="0"/>
              <a:t>EXPLORATORY DATA ANALYSIS</a:t>
            </a:r>
          </a:p>
        </p:txBody>
      </p:sp>
      <p:pic>
        <p:nvPicPr>
          <p:cNvPr id="7" name="Content Placeholder 6">
            <a:extLst>
              <a:ext uri="{FF2B5EF4-FFF2-40B4-BE49-F238E27FC236}">
                <a16:creationId xmlns:a16="http://schemas.microsoft.com/office/drawing/2014/main" id="{CD0D9100-B6D7-784D-AD32-702300A4BAC0}"/>
              </a:ext>
            </a:extLst>
          </p:cNvPr>
          <p:cNvPicPr>
            <a:picLocks noGrp="1" noChangeAspect="1"/>
          </p:cNvPicPr>
          <p:nvPr>
            <p:ph idx="1"/>
          </p:nvPr>
        </p:nvPicPr>
        <p:blipFill>
          <a:blip r:embed="rId2"/>
          <a:stretch>
            <a:fillRect/>
          </a:stretch>
        </p:blipFill>
        <p:spPr>
          <a:xfrm>
            <a:off x="3345365" y="1511995"/>
            <a:ext cx="8184995" cy="5151066"/>
          </a:xfrm>
        </p:spPr>
      </p:pic>
      <p:sp>
        <p:nvSpPr>
          <p:cNvPr id="3" name="TextBox 2">
            <a:extLst>
              <a:ext uri="{FF2B5EF4-FFF2-40B4-BE49-F238E27FC236}">
                <a16:creationId xmlns:a16="http://schemas.microsoft.com/office/drawing/2014/main" id="{82C93C20-BF1F-2245-9578-4033C401CF63}"/>
              </a:ext>
            </a:extLst>
          </p:cNvPr>
          <p:cNvSpPr txBox="1"/>
          <p:nvPr/>
        </p:nvSpPr>
        <p:spPr>
          <a:xfrm>
            <a:off x="179702" y="1818364"/>
            <a:ext cx="2798956" cy="4524315"/>
          </a:xfrm>
          <a:prstGeom prst="rect">
            <a:avLst/>
          </a:prstGeom>
          <a:noFill/>
        </p:spPr>
        <p:txBody>
          <a:bodyPr wrap="square" rtlCol="0">
            <a:spAutoFit/>
          </a:bodyPr>
          <a:lstStyle/>
          <a:p>
            <a:pPr marL="285750" indent="-285750">
              <a:buFont typeface="Arial" panose="020B0604020202020204" pitchFamily="34" charset="0"/>
              <a:buChar char="•"/>
            </a:pPr>
            <a:r>
              <a:rPr lang="en-US" dirty="0"/>
              <a:t>This is a general heatmap of the county. The cooler colors represent low average towing rates, and the warmer colors represent high average rates.</a:t>
            </a:r>
          </a:p>
          <a:p>
            <a:pPr marL="285750" indent="-285750">
              <a:buFont typeface="Arial" panose="020B0604020202020204" pitchFamily="34" charset="0"/>
              <a:buChar char="•"/>
            </a:pPr>
            <a:r>
              <a:rPr lang="en-US" dirty="0"/>
              <a:t>This map appears to show relatively stable rates across the county for each city; however, block level view does NOT support this view.</a:t>
            </a:r>
          </a:p>
        </p:txBody>
      </p:sp>
    </p:spTree>
    <p:extLst>
      <p:ext uri="{BB962C8B-B14F-4D97-AF65-F5344CB8AC3E}">
        <p14:creationId xmlns:p14="http://schemas.microsoft.com/office/powerpoint/2010/main" val="559529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311404"/>
            <a:ext cx="10915185" cy="667884"/>
          </a:xfrm>
        </p:spPr>
        <p:txBody>
          <a:bodyPr>
            <a:normAutofit/>
          </a:bodyPr>
          <a:lstStyle/>
          <a:p>
            <a:pPr algn="ctr"/>
            <a:r>
              <a:rPr lang="en-US" sz="3200" dirty="0"/>
              <a:t>Exploratory data analysis</a:t>
            </a:r>
          </a:p>
        </p:txBody>
      </p:sp>
      <p:sp>
        <p:nvSpPr>
          <p:cNvPr id="7" name="TextBox 6">
            <a:extLst>
              <a:ext uri="{FF2B5EF4-FFF2-40B4-BE49-F238E27FC236}">
                <a16:creationId xmlns:a16="http://schemas.microsoft.com/office/drawing/2014/main" id="{03825416-E8A9-724E-B41F-FDC51748124D}"/>
              </a:ext>
            </a:extLst>
          </p:cNvPr>
          <p:cNvSpPr txBox="1"/>
          <p:nvPr/>
        </p:nvSpPr>
        <p:spPr>
          <a:xfrm>
            <a:off x="591015" y="1271239"/>
            <a:ext cx="3588273" cy="5270384"/>
          </a:xfrm>
          <a:prstGeom prst="rect">
            <a:avLst/>
          </a:prstGeom>
          <a:noFill/>
        </p:spPr>
        <p:txBody>
          <a:bodyPr wrap="square" rtlCol="0">
            <a:spAutoFit/>
          </a:bodyPr>
          <a:lstStyle/>
          <a:p>
            <a:endParaRPr lang="en-US" dirty="0"/>
          </a:p>
        </p:txBody>
      </p:sp>
      <p:pic>
        <p:nvPicPr>
          <p:cNvPr id="27" name="Content Placeholder 26">
            <a:extLst>
              <a:ext uri="{FF2B5EF4-FFF2-40B4-BE49-F238E27FC236}">
                <a16:creationId xmlns:a16="http://schemas.microsoft.com/office/drawing/2014/main" id="{AF377EF9-485E-114C-888C-7D28C9FE3DDB}"/>
              </a:ext>
            </a:extLst>
          </p:cNvPr>
          <p:cNvPicPr>
            <a:picLocks noGrp="1" noChangeAspect="1"/>
          </p:cNvPicPr>
          <p:nvPr>
            <p:ph idx="1"/>
          </p:nvPr>
        </p:nvPicPr>
        <p:blipFill>
          <a:blip r:embed="rId2"/>
          <a:stretch>
            <a:fillRect/>
          </a:stretch>
        </p:blipFill>
        <p:spPr>
          <a:xfrm>
            <a:off x="1371600" y="814411"/>
            <a:ext cx="8751194" cy="6184039"/>
          </a:xfrm>
        </p:spPr>
      </p:pic>
    </p:spTree>
    <p:extLst>
      <p:ext uri="{BB962C8B-B14F-4D97-AF65-F5344CB8AC3E}">
        <p14:creationId xmlns:p14="http://schemas.microsoft.com/office/powerpoint/2010/main" val="628615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sp>
        <p:nvSpPr>
          <p:cNvPr id="7" name="TextBox 6">
            <a:extLst>
              <a:ext uri="{FF2B5EF4-FFF2-40B4-BE49-F238E27FC236}">
                <a16:creationId xmlns:a16="http://schemas.microsoft.com/office/drawing/2014/main" id="{03825416-E8A9-724E-B41F-FDC51748124D}"/>
              </a:ext>
            </a:extLst>
          </p:cNvPr>
          <p:cNvSpPr txBox="1"/>
          <p:nvPr/>
        </p:nvSpPr>
        <p:spPr>
          <a:xfrm>
            <a:off x="591015" y="1271239"/>
            <a:ext cx="3588273" cy="5270384"/>
          </a:xfrm>
          <a:prstGeom prst="rect">
            <a:avLst/>
          </a:prstGeom>
          <a:noFill/>
        </p:spPr>
        <p:txBody>
          <a:bodyPr wrap="square" rtlCol="0">
            <a:spAutoFit/>
          </a:bodyPr>
          <a:lstStyle/>
          <a:p>
            <a:endParaRPr lang="en-US" dirty="0"/>
          </a:p>
        </p:txBody>
      </p:sp>
      <p:sp>
        <p:nvSpPr>
          <p:cNvPr id="22" name="TextBox 21">
            <a:extLst>
              <a:ext uri="{FF2B5EF4-FFF2-40B4-BE49-F238E27FC236}">
                <a16:creationId xmlns:a16="http://schemas.microsoft.com/office/drawing/2014/main" id="{C4630826-51DB-2F4E-B545-E6C8A7C41BC3}"/>
              </a:ext>
            </a:extLst>
          </p:cNvPr>
          <p:cNvSpPr txBox="1"/>
          <p:nvPr/>
        </p:nvSpPr>
        <p:spPr>
          <a:xfrm>
            <a:off x="2215248" y="5854134"/>
            <a:ext cx="9385737" cy="369332"/>
          </a:xfrm>
          <a:prstGeom prst="rect">
            <a:avLst/>
          </a:prstGeom>
          <a:noFill/>
        </p:spPr>
        <p:txBody>
          <a:bodyPr wrap="square" rtlCol="0">
            <a:spAutoFit/>
          </a:bodyPr>
          <a:lstStyle/>
          <a:p>
            <a:endParaRPr lang="en-US" dirty="0"/>
          </a:p>
        </p:txBody>
      </p:sp>
      <p:pic>
        <p:nvPicPr>
          <p:cNvPr id="29" name="Picture 28">
            <a:extLst>
              <a:ext uri="{FF2B5EF4-FFF2-40B4-BE49-F238E27FC236}">
                <a16:creationId xmlns:a16="http://schemas.microsoft.com/office/drawing/2014/main" id="{CCBCE400-F9C6-F743-9112-E27AEB64CBF8}"/>
              </a:ext>
            </a:extLst>
          </p:cNvPr>
          <p:cNvPicPr>
            <a:picLocks noChangeAspect="1"/>
          </p:cNvPicPr>
          <p:nvPr/>
        </p:nvPicPr>
        <p:blipFill>
          <a:blip r:embed="rId2"/>
          <a:stretch>
            <a:fillRect/>
          </a:stretch>
        </p:blipFill>
        <p:spPr>
          <a:xfrm>
            <a:off x="1738901" y="1113466"/>
            <a:ext cx="8129239" cy="5744534"/>
          </a:xfrm>
          <a:prstGeom prst="rect">
            <a:avLst/>
          </a:prstGeom>
        </p:spPr>
      </p:pic>
      <p:sp>
        <p:nvSpPr>
          <p:cNvPr id="4" name="Content Placeholder 3">
            <a:extLst>
              <a:ext uri="{FF2B5EF4-FFF2-40B4-BE49-F238E27FC236}">
                <a16:creationId xmlns:a16="http://schemas.microsoft.com/office/drawing/2014/main" id="{C9466A29-EAFE-AD46-BF33-72835CE69016}"/>
              </a:ext>
            </a:extLst>
          </p:cNvPr>
          <p:cNvSpPr>
            <a:spLocks noGrp="1"/>
          </p:cNvSpPr>
          <p:nvPr>
            <p:ph idx="1"/>
          </p:nvPr>
        </p:nvSpPr>
        <p:spPr>
          <a:xfrm>
            <a:off x="11128916" y="6010507"/>
            <a:ext cx="377283" cy="208178"/>
          </a:xfrm>
        </p:spPr>
        <p:txBody>
          <a:bodyPr>
            <a:normAutofit fontScale="47500" lnSpcReduction="20000"/>
          </a:bodyPr>
          <a:lstStyle/>
          <a:p>
            <a:pPr marL="0" indent="0">
              <a:buNone/>
            </a:pPr>
            <a:endParaRPr lang="en-US" dirty="0"/>
          </a:p>
        </p:txBody>
      </p:sp>
    </p:spTree>
    <p:extLst>
      <p:ext uri="{BB962C8B-B14F-4D97-AF65-F5344CB8AC3E}">
        <p14:creationId xmlns:p14="http://schemas.microsoft.com/office/powerpoint/2010/main" val="2662867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54B9E-0831-5242-82A3-93704AB2DD4B}"/>
              </a:ext>
            </a:extLst>
          </p:cNvPr>
          <p:cNvSpPr>
            <a:spLocks noGrp="1"/>
          </p:cNvSpPr>
          <p:nvPr>
            <p:ph type="title"/>
          </p:nvPr>
        </p:nvSpPr>
        <p:spPr>
          <a:xfrm>
            <a:off x="685800" y="764373"/>
            <a:ext cx="10820400" cy="807949"/>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042301F9-409F-714A-91ED-3758C691DB76}"/>
              </a:ext>
            </a:extLst>
          </p:cNvPr>
          <p:cNvSpPr>
            <a:spLocks noGrp="1"/>
          </p:cNvSpPr>
          <p:nvPr>
            <p:ph idx="1"/>
          </p:nvPr>
        </p:nvSpPr>
        <p:spPr>
          <a:xfrm>
            <a:off x="685800" y="2065868"/>
            <a:ext cx="10820400" cy="4244622"/>
          </a:xfrm>
        </p:spPr>
        <p:txBody>
          <a:bodyPr>
            <a:normAutofit fontScale="92500" lnSpcReduction="10000"/>
          </a:bodyPr>
          <a:lstStyle/>
          <a:p>
            <a:r>
              <a:rPr lang="en-US" dirty="0"/>
              <a:t>For comparing the distributions of the Top 5 cities group, I did paired testing of each city to each other city.</a:t>
            </a:r>
          </a:p>
          <a:p>
            <a:r>
              <a:rPr lang="en-US" dirty="0"/>
              <a:t>Testing was performed using the Wilcoxon-Mann-Whitney test, a nonparametric test (due to non-normality by Shapiro-Wilkes test):</a:t>
            </a:r>
          </a:p>
          <a:p>
            <a:pPr marL="0" indent="0">
              <a:buNone/>
            </a:pPr>
            <a:r>
              <a:rPr lang="en-US" dirty="0"/>
              <a:t>	H_0: Distributions between the two cities’ tow rates are the same</a:t>
            </a:r>
          </a:p>
          <a:p>
            <a:pPr marL="0" indent="0">
              <a:buNone/>
            </a:pPr>
            <a:r>
              <a:rPr lang="en-US" dirty="0"/>
              <a:t>	</a:t>
            </a:r>
            <a:r>
              <a:rPr lang="en-US" dirty="0" err="1"/>
              <a:t>H_alpha</a:t>
            </a:r>
            <a:r>
              <a:rPr lang="en-US" dirty="0"/>
              <a:t>:  Distributions between the two cities’ tow rates are different</a:t>
            </a:r>
          </a:p>
          <a:p>
            <a:pPr marL="0" indent="0">
              <a:buNone/>
            </a:pPr>
            <a:r>
              <a:rPr lang="en-US" dirty="0"/>
              <a:t>Results: With alpha=0.05, we cannot reject the null for the Gaithersburg-Takoma Park-Silver Spring combinations (p&gt;0.05 ) and the Montgomery Village-Germantown pairings, so distributions may not be different; all other pairings between the Top 5 cities group have p&lt;=0.05; therefore, all others appear to have significantly different distributions of towing rates.</a:t>
            </a:r>
          </a:p>
          <a:p>
            <a:pPr marL="0" indent="0">
              <a:buNone/>
            </a:pPr>
            <a:r>
              <a:rPr lang="en-US" dirty="0"/>
              <a:t>I also compared the aggregated Top 5 cities and Other cities groups: p&lt;=0.05, so we reject the null there as well and have 95% confidence in significantly different distributions between the two groups.</a:t>
            </a:r>
          </a:p>
          <a:p>
            <a:pPr marL="0" indent="0">
              <a:buNone/>
            </a:pPr>
            <a:endParaRPr lang="en-US" dirty="0"/>
          </a:p>
        </p:txBody>
      </p:sp>
    </p:spTree>
    <p:extLst>
      <p:ext uri="{BB962C8B-B14F-4D97-AF65-F5344CB8AC3E}">
        <p14:creationId xmlns:p14="http://schemas.microsoft.com/office/powerpoint/2010/main" val="2911583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CBE69-2193-D448-B7BB-3373238F8106}"/>
              </a:ext>
            </a:extLst>
          </p:cNvPr>
          <p:cNvSpPr>
            <a:spLocks noGrp="1"/>
          </p:cNvSpPr>
          <p:nvPr>
            <p:ph type="title"/>
          </p:nvPr>
        </p:nvSpPr>
        <p:spPr>
          <a:xfrm>
            <a:off x="685800" y="764373"/>
            <a:ext cx="10820400" cy="685286"/>
          </a:xfrm>
        </p:spPr>
        <p:txBody>
          <a:bodyPr>
            <a:normAutofit/>
          </a:bodyPr>
          <a:lstStyle/>
          <a:p>
            <a:pPr algn="ctr"/>
            <a:r>
              <a:rPr lang="en-US" sz="3200" dirty="0"/>
              <a:t>Statistical analysis</a:t>
            </a:r>
          </a:p>
        </p:txBody>
      </p:sp>
      <p:pic>
        <p:nvPicPr>
          <p:cNvPr id="11" name="Content Placeholder 10">
            <a:extLst>
              <a:ext uri="{FF2B5EF4-FFF2-40B4-BE49-F238E27FC236}">
                <a16:creationId xmlns:a16="http://schemas.microsoft.com/office/drawing/2014/main" id="{F716C6E0-8BAE-1548-BC6B-578B5CDB7144}"/>
              </a:ext>
            </a:extLst>
          </p:cNvPr>
          <p:cNvPicPr>
            <a:picLocks noGrp="1" noChangeAspect="1"/>
          </p:cNvPicPr>
          <p:nvPr>
            <p:ph idx="1"/>
          </p:nvPr>
        </p:nvPicPr>
        <p:blipFill>
          <a:blip r:embed="rId2"/>
          <a:stretch>
            <a:fillRect/>
          </a:stretch>
        </p:blipFill>
        <p:spPr>
          <a:xfrm>
            <a:off x="2513200" y="1357835"/>
            <a:ext cx="6775766" cy="5294693"/>
          </a:xfrm>
        </p:spPr>
      </p:pic>
    </p:spTree>
    <p:extLst>
      <p:ext uri="{BB962C8B-B14F-4D97-AF65-F5344CB8AC3E}">
        <p14:creationId xmlns:p14="http://schemas.microsoft.com/office/powerpoint/2010/main" val="3045448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45F9DFC-7548-2041-AF69-22823C951C39}"/>
              </a:ext>
            </a:extLst>
          </p:cNvPr>
          <p:cNvPicPr>
            <a:picLocks noChangeAspect="1"/>
          </p:cNvPicPr>
          <p:nvPr/>
        </p:nvPicPr>
        <p:blipFill>
          <a:blip r:embed="rId2"/>
          <a:stretch>
            <a:fillRect/>
          </a:stretch>
        </p:blipFill>
        <p:spPr>
          <a:xfrm>
            <a:off x="2483562" y="1458532"/>
            <a:ext cx="7224875" cy="5309265"/>
          </a:xfrm>
          <a:prstGeom prst="rect">
            <a:avLst/>
          </a:prstGeom>
        </p:spPr>
      </p:pic>
      <p:sp>
        <p:nvSpPr>
          <p:cNvPr id="14" name="TextBox 13">
            <a:extLst>
              <a:ext uri="{FF2B5EF4-FFF2-40B4-BE49-F238E27FC236}">
                <a16:creationId xmlns:a16="http://schemas.microsoft.com/office/drawing/2014/main" id="{8392960E-92C2-7748-9B36-94AAE809AEAA}"/>
              </a:ext>
            </a:extLst>
          </p:cNvPr>
          <p:cNvSpPr txBox="1"/>
          <p:nvPr/>
        </p:nvSpPr>
        <p:spPr>
          <a:xfrm flipV="1">
            <a:off x="10570241" y="2231584"/>
            <a:ext cx="45719" cy="54416"/>
          </a:xfrm>
          <a:prstGeom prst="rect">
            <a:avLst/>
          </a:prstGeom>
          <a:noFill/>
        </p:spPr>
        <p:txBody>
          <a:bodyPr wrap="square" rtlCol="0">
            <a:spAutoFit/>
          </a:bodyPr>
          <a:lstStyle/>
          <a:p>
            <a:endParaRPr lang="en-US" dirty="0"/>
          </a:p>
        </p:txBody>
      </p:sp>
      <p:sp>
        <p:nvSpPr>
          <p:cNvPr id="4" name="Content Placeholder 3">
            <a:extLst>
              <a:ext uri="{FF2B5EF4-FFF2-40B4-BE49-F238E27FC236}">
                <a16:creationId xmlns:a16="http://schemas.microsoft.com/office/drawing/2014/main" id="{95271ED8-6009-0F40-B5B2-E2558EDBDEB1}"/>
              </a:ext>
            </a:extLst>
          </p:cNvPr>
          <p:cNvSpPr>
            <a:spLocks noGrp="1"/>
          </p:cNvSpPr>
          <p:nvPr>
            <p:ph idx="1"/>
          </p:nvPr>
        </p:nvSpPr>
        <p:spPr>
          <a:xfrm>
            <a:off x="11039708" y="845262"/>
            <a:ext cx="466492" cy="347917"/>
          </a:xfrm>
        </p:spPr>
        <p:txBody>
          <a:bodyPr>
            <a:normAutofit fontScale="92500" lnSpcReduction="10000"/>
          </a:bodyPr>
          <a:lstStyle/>
          <a:p>
            <a:pPr marL="0" indent="0">
              <a:buNone/>
            </a:pPr>
            <a:endParaRPr lang="en-US" dirty="0"/>
          </a:p>
        </p:txBody>
      </p:sp>
      <p:sp>
        <p:nvSpPr>
          <p:cNvPr id="6" name="Title 5">
            <a:extLst>
              <a:ext uri="{FF2B5EF4-FFF2-40B4-BE49-F238E27FC236}">
                <a16:creationId xmlns:a16="http://schemas.microsoft.com/office/drawing/2014/main" id="{B9883028-5527-9C4F-8434-D063E359C846}"/>
              </a:ext>
            </a:extLst>
          </p:cNvPr>
          <p:cNvSpPr>
            <a:spLocks noGrp="1"/>
          </p:cNvSpPr>
          <p:nvPr>
            <p:ph type="title"/>
          </p:nvPr>
        </p:nvSpPr>
        <p:spPr>
          <a:xfrm>
            <a:off x="592129" y="764373"/>
            <a:ext cx="10914071" cy="819100"/>
          </a:xfrm>
        </p:spPr>
        <p:txBody>
          <a:bodyPr>
            <a:normAutofit/>
          </a:bodyPr>
          <a:lstStyle/>
          <a:p>
            <a:pPr algn="ctr"/>
            <a:r>
              <a:rPr lang="en-US" sz="3200" dirty="0"/>
              <a:t>STATISTICAL ANALYSIS</a:t>
            </a:r>
          </a:p>
        </p:txBody>
      </p:sp>
    </p:spTree>
    <p:extLst>
      <p:ext uri="{BB962C8B-B14F-4D97-AF65-F5344CB8AC3E}">
        <p14:creationId xmlns:p14="http://schemas.microsoft.com/office/powerpoint/2010/main" val="19798895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F9399-4A7E-9B4B-B185-FA3968D8E540}"/>
              </a:ext>
            </a:extLst>
          </p:cNvPr>
          <p:cNvSpPr>
            <a:spLocks noGrp="1"/>
          </p:cNvSpPr>
          <p:nvPr>
            <p:ph type="title"/>
          </p:nvPr>
        </p:nvSpPr>
        <p:spPr>
          <a:xfrm>
            <a:off x="685800" y="764373"/>
            <a:ext cx="10820400" cy="778877"/>
          </a:xfrm>
        </p:spPr>
        <p:txBody>
          <a:bodyPr>
            <a:normAutofit fontScale="90000"/>
          </a:bodyPr>
          <a:lstStyle/>
          <a:p>
            <a:pPr algn="ctr"/>
            <a:r>
              <a:rPr lang="en-US" sz="3200" dirty="0"/>
              <a:t>STATISTICAL ANALYSIS</a:t>
            </a:r>
            <a:br>
              <a:rPr lang="en-US" sz="3200" dirty="0"/>
            </a:br>
            <a:r>
              <a:rPr lang="en-US" sz="2400" dirty="0"/>
              <a:t>Logistic Regression</a:t>
            </a:r>
          </a:p>
        </p:txBody>
      </p:sp>
      <p:sp>
        <p:nvSpPr>
          <p:cNvPr id="3" name="Content Placeholder 2">
            <a:extLst>
              <a:ext uri="{FF2B5EF4-FFF2-40B4-BE49-F238E27FC236}">
                <a16:creationId xmlns:a16="http://schemas.microsoft.com/office/drawing/2014/main" id="{64CAC48E-DF80-E348-B43F-6FFF7970685D}"/>
              </a:ext>
            </a:extLst>
          </p:cNvPr>
          <p:cNvSpPr>
            <a:spLocks noGrp="1"/>
          </p:cNvSpPr>
          <p:nvPr>
            <p:ph idx="1"/>
          </p:nvPr>
        </p:nvSpPr>
        <p:spPr>
          <a:xfrm>
            <a:off x="685800" y="5357006"/>
            <a:ext cx="10820400" cy="842342"/>
          </a:xfrm>
        </p:spPr>
        <p:txBody>
          <a:bodyPr>
            <a:normAutofit fontScale="92500" lnSpcReduction="10000"/>
          </a:bodyPr>
          <a:lstStyle/>
          <a:p>
            <a:pPr marL="0" indent="0">
              <a:buNone/>
            </a:pPr>
            <a:r>
              <a:rPr lang="en-US" dirty="0"/>
              <a:t>CONCLUSION: The balanced gave very good recall so it’s better at catching the at-risk properties; these two features appear to be good enough for this purpose, even though accuracy and precision dropped in the balanced set.</a:t>
            </a:r>
          </a:p>
        </p:txBody>
      </p:sp>
      <p:graphicFrame>
        <p:nvGraphicFramePr>
          <p:cNvPr id="4" name="Table 4">
            <a:extLst>
              <a:ext uri="{FF2B5EF4-FFF2-40B4-BE49-F238E27FC236}">
                <a16:creationId xmlns:a16="http://schemas.microsoft.com/office/drawing/2014/main" id="{B0F05C4B-1A21-854C-8D2E-585A7ED23647}"/>
              </a:ext>
            </a:extLst>
          </p:cNvPr>
          <p:cNvGraphicFramePr>
            <a:graphicFrameLocks noGrp="1"/>
          </p:cNvGraphicFramePr>
          <p:nvPr>
            <p:extLst>
              <p:ext uri="{D42A27DB-BD31-4B8C-83A1-F6EECF244321}">
                <p14:modId xmlns:p14="http://schemas.microsoft.com/office/powerpoint/2010/main" val="2046897469"/>
              </p:ext>
            </p:extLst>
          </p:nvPr>
        </p:nvGraphicFramePr>
        <p:xfrm>
          <a:off x="8398934" y="2410370"/>
          <a:ext cx="2551288" cy="778877"/>
        </p:xfrm>
        <a:graphic>
          <a:graphicData uri="http://schemas.openxmlformats.org/drawingml/2006/table">
            <a:tbl>
              <a:tblPr firstRow="1" bandRow="1">
                <a:tableStyleId>{073A0DAA-6AF3-43AB-8588-CEC1D06C72B9}</a:tableStyleId>
              </a:tblPr>
              <a:tblGrid>
                <a:gridCol w="430736">
                  <a:extLst>
                    <a:ext uri="{9D8B030D-6E8A-4147-A177-3AD203B41FA5}">
                      <a16:colId xmlns:a16="http://schemas.microsoft.com/office/drawing/2014/main" val="2925200221"/>
                    </a:ext>
                  </a:extLst>
                </a:gridCol>
                <a:gridCol w="2120552">
                  <a:extLst>
                    <a:ext uri="{9D8B030D-6E8A-4147-A177-3AD203B41FA5}">
                      <a16:colId xmlns:a16="http://schemas.microsoft.com/office/drawing/2014/main" val="2121727128"/>
                    </a:ext>
                  </a:extLst>
                </a:gridCol>
              </a:tblGrid>
              <a:tr h="413117">
                <a:tc>
                  <a:txBody>
                    <a:bodyPr/>
                    <a:lstStyle/>
                    <a:p>
                      <a:r>
                        <a:rPr lang="en-US" dirty="0"/>
                        <a:t>0</a:t>
                      </a:r>
                    </a:p>
                  </a:txBody>
                  <a:tcPr/>
                </a:tc>
                <a:tc>
                  <a:txBody>
                    <a:bodyPr/>
                    <a:lstStyle/>
                    <a:p>
                      <a:r>
                        <a:rPr lang="en-US" dirty="0"/>
                        <a:t>no-risk</a:t>
                      </a:r>
                    </a:p>
                  </a:txBody>
                  <a:tcPr/>
                </a:tc>
                <a:extLst>
                  <a:ext uri="{0D108BD9-81ED-4DB2-BD59-A6C34878D82A}">
                    <a16:rowId xmlns:a16="http://schemas.microsoft.com/office/drawing/2014/main" val="2008403904"/>
                  </a:ext>
                </a:extLst>
              </a:tr>
              <a:tr h="347662">
                <a:tc>
                  <a:txBody>
                    <a:bodyPr/>
                    <a:lstStyle/>
                    <a:p>
                      <a:r>
                        <a:rPr lang="en-US" dirty="0"/>
                        <a:t>1</a:t>
                      </a:r>
                    </a:p>
                  </a:txBody>
                  <a:tcPr/>
                </a:tc>
                <a:tc>
                  <a:txBody>
                    <a:bodyPr/>
                    <a:lstStyle/>
                    <a:p>
                      <a:r>
                        <a:rPr lang="en-US" b="1" dirty="0"/>
                        <a:t>at-risk</a:t>
                      </a:r>
                    </a:p>
                  </a:txBody>
                  <a:tcPr/>
                </a:tc>
                <a:extLst>
                  <a:ext uri="{0D108BD9-81ED-4DB2-BD59-A6C34878D82A}">
                    <a16:rowId xmlns:a16="http://schemas.microsoft.com/office/drawing/2014/main" val="3432001408"/>
                  </a:ext>
                </a:extLst>
              </a:tr>
            </a:tbl>
          </a:graphicData>
        </a:graphic>
      </p:graphicFrame>
      <p:sp>
        <p:nvSpPr>
          <p:cNvPr id="5" name="TextBox 4">
            <a:extLst>
              <a:ext uri="{FF2B5EF4-FFF2-40B4-BE49-F238E27FC236}">
                <a16:creationId xmlns:a16="http://schemas.microsoft.com/office/drawing/2014/main" id="{35BA0297-A495-3C4A-846E-F84760C4A351}"/>
              </a:ext>
            </a:extLst>
          </p:cNvPr>
          <p:cNvSpPr txBox="1"/>
          <p:nvPr/>
        </p:nvSpPr>
        <p:spPr>
          <a:xfrm>
            <a:off x="8683359" y="1817109"/>
            <a:ext cx="1794933" cy="369332"/>
          </a:xfrm>
          <a:prstGeom prst="rect">
            <a:avLst/>
          </a:prstGeom>
          <a:noFill/>
        </p:spPr>
        <p:txBody>
          <a:bodyPr wrap="square" rtlCol="0">
            <a:spAutoFit/>
          </a:bodyPr>
          <a:lstStyle/>
          <a:p>
            <a:pPr algn="ctr"/>
            <a:r>
              <a:rPr lang="en-US" dirty="0"/>
              <a:t>CLASSES:</a:t>
            </a:r>
          </a:p>
        </p:txBody>
      </p:sp>
      <p:graphicFrame>
        <p:nvGraphicFramePr>
          <p:cNvPr id="8" name="Table 8">
            <a:extLst>
              <a:ext uri="{FF2B5EF4-FFF2-40B4-BE49-F238E27FC236}">
                <a16:creationId xmlns:a16="http://schemas.microsoft.com/office/drawing/2014/main" id="{ED25B346-00F2-5845-83AF-3E4C8346B0CC}"/>
              </a:ext>
            </a:extLst>
          </p:cNvPr>
          <p:cNvGraphicFramePr>
            <a:graphicFrameLocks noGrp="1"/>
          </p:cNvGraphicFramePr>
          <p:nvPr>
            <p:extLst>
              <p:ext uri="{D42A27DB-BD31-4B8C-83A1-F6EECF244321}">
                <p14:modId xmlns:p14="http://schemas.microsoft.com/office/powerpoint/2010/main" val="920664036"/>
              </p:ext>
            </p:extLst>
          </p:nvPr>
        </p:nvGraphicFramePr>
        <p:xfrm>
          <a:off x="920045" y="2446834"/>
          <a:ext cx="3488266" cy="760779"/>
        </p:xfrm>
        <a:graphic>
          <a:graphicData uri="http://schemas.openxmlformats.org/drawingml/2006/table">
            <a:tbl>
              <a:tblPr firstRow="1" bandRow="1">
                <a:tableStyleId>{7DF18680-E054-41AD-8BC1-D1AEF772440D}</a:tableStyleId>
              </a:tblPr>
              <a:tblGrid>
                <a:gridCol w="3488266">
                  <a:extLst>
                    <a:ext uri="{9D8B030D-6E8A-4147-A177-3AD203B41FA5}">
                      <a16:colId xmlns:a16="http://schemas.microsoft.com/office/drawing/2014/main" val="3495568879"/>
                    </a:ext>
                  </a:extLst>
                </a:gridCol>
              </a:tblGrid>
              <a:tr h="395019">
                <a:tc>
                  <a:txBody>
                    <a:bodyPr/>
                    <a:lstStyle/>
                    <a:p>
                      <a:r>
                        <a:rPr lang="en-US" dirty="0"/>
                        <a:t>Household income</a:t>
                      </a:r>
                    </a:p>
                  </a:txBody>
                  <a:tcPr/>
                </a:tc>
                <a:extLst>
                  <a:ext uri="{0D108BD9-81ED-4DB2-BD59-A6C34878D82A}">
                    <a16:rowId xmlns:a16="http://schemas.microsoft.com/office/drawing/2014/main" val="3418885601"/>
                  </a:ext>
                </a:extLst>
              </a:tr>
              <a:tr h="332367">
                <a:tc>
                  <a:txBody>
                    <a:bodyPr/>
                    <a:lstStyle/>
                    <a:p>
                      <a:r>
                        <a:rPr lang="en-US" b="1" dirty="0"/>
                        <a:t>Black Population Proportion</a:t>
                      </a:r>
                    </a:p>
                  </a:txBody>
                  <a:tcPr/>
                </a:tc>
                <a:extLst>
                  <a:ext uri="{0D108BD9-81ED-4DB2-BD59-A6C34878D82A}">
                    <a16:rowId xmlns:a16="http://schemas.microsoft.com/office/drawing/2014/main" val="2764965557"/>
                  </a:ext>
                </a:extLst>
              </a:tr>
            </a:tbl>
          </a:graphicData>
        </a:graphic>
      </p:graphicFrame>
      <p:sp>
        <p:nvSpPr>
          <p:cNvPr id="9" name="TextBox 8">
            <a:extLst>
              <a:ext uri="{FF2B5EF4-FFF2-40B4-BE49-F238E27FC236}">
                <a16:creationId xmlns:a16="http://schemas.microsoft.com/office/drawing/2014/main" id="{11855392-5F5D-CA4F-880F-3C9CE5E6A646}"/>
              </a:ext>
            </a:extLst>
          </p:cNvPr>
          <p:cNvSpPr txBox="1"/>
          <p:nvPr/>
        </p:nvSpPr>
        <p:spPr>
          <a:xfrm>
            <a:off x="1873957" y="1848101"/>
            <a:ext cx="1377244" cy="369332"/>
          </a:xfrm>
          <a:prstGeom prst="rect">
            <a:avLst/>
          </a:prstGeom>
          <a:noFill/>
        </p:spPr>
        <p:txBody>
          <a:bodyPr wrap="square" rtlCol="0">
            <a:spAutoFit/>
          </a:bodyPr>
          <a:lstStyle/>
          <a:p>
            <a:r>
              <a:rPr lang="en-US" dirty="0"/>
              <a:t>FEATURES:</a:t>
            </a:r>
          </a:p>
        </p:txBody>
      </p:sp>
      <p:graphicFrame>
        <p:nvGraphicFramePr>
          <p:cNvPr id="10" name="Table 10">
            <a:extLst>
              <a:ext uri="{FF2B5EF4-FFF2-40B4-BE49-F238E27FC236}">
                <a16:creationId xmlns:a16="http://schemas.microsoft.com/office/drawing/2014/main" id="{79C1B18F-432A-E541-A395-B080A7B1EB9C}"/>
              </a:ext>
            </a:extLst>
          </p:cNvPr>
          <p:cNvGraphicFramePr>
            <a:graphicFrameLocks noGrp="1"/>
          </p:cNvGraphicFramePr>
          <p:nvPr>
            <p:extLst>
              <p:ext uri="{D42A27DB-BD31-4B8C-83A1-F6EECF244321}">
                <p14:modId xmlns:p14="http://schemas.microsoft.com/office/powerpoint/2010/main" val="1627288607"/>
              </p:ext>
            </p:extLst>
          </p:nvPr>
        </p:nvGraphicFramePr>
        <p:xfrm>
          <a:off x="5566247" y="2614388"/>
          <a:ext cx="1941689" cy="370840"/>
        </p:xfrm>
        <a:graphic>
          <a:graphicData uri="http://schemas.openxmlformats.org/drawingml/2006/table">
            <a:tbl>
              <a:tblPr firstRow="1" bandRow="1">
                <a:tableStyleId>{21E4AEA4-8DFA-4A89-87EB-49C32662AFE0}</a:tableStyleId>
              </a:tblPr>
              <a:tblGrid>
                <a:gridCol w="1941689">
                  <a:extLst>
                    <a:ext uri="{9D8B030D-6E8A-4147-A177-3AD203B41FA5}">
                      <a16:colId xmlns:a16="http://schemas.microsoft.com/office/drawing/2014/main" val="1097176890"/>
                    </a:ext>
                  </a:extLst>
                </a:gridCol>
              </a:tblGrid>
              <a:tr h="370840">
                <a:tc>
                  <a:txBody>
                    <a:bodyPr/>
                    <a:lstStyle/>
                    <a:p>
                      <a:r>
                        <a:rPr lang="en-US" dirty="0"/>
                        <a:t>Towing Rate</a:t>
                      </a:r>
                    </a:p>
                  </a:txBody>
                  <a:tcPr/>
                </a:tc>
                <a:extLst>
                  <a:ext uri="{0D108BD9-81ED-4DB2-BD59-A6C34878D82A}">
                    <a16:rowId xmlns:a16="http://schemas.microsoft.com/office/drawing/2014/main" val="423251617"/>
                  </a:ext>
                </a:extLst>
              </a:tr>
            </a:tbl>
          </a:graphicData>
        </a:graphic>
      </p:graphicFrame>
      <p:sp>
        <p:nvSpPr>
          <p:cNvPr id="11" name="TextBox 10">
            <a:extLst>
              <a:ext uri="{FF2B5EF4-FFF2-40B4-BE49-F238E27FC236}">
                <a16:creationId xmlns:a16="http://schemas.microsoft.com/office/drawing/2014/main" id="{9BF53354-DDF5-BC46-AE82-23F32F04C253}"/>
              </a:ext>
            </a:extLst>
          </p:cNvPr>
          <p:cNvSpPr txBox="1"/>
          <p:nvPr/>
        </p:nvSpPr>
        <p:spPr>
          <a:xfrm>
            <a:off x="5904913" y="1848101"/>
            <a:ext cx="1264355" cy="369332"/>
          </a:xfrm>
          <a:prstGeom prst="rect">
            <a:avLst/>
          </a:prstGeom>
          <a:noFill/>
        </p:spPr>
        <p:txBody>
          <a:bodyPr wrap="square" rtlCol="0">
            <a:spAutoFit/>
          </a:bodyPr>
          <a:lstStyle/>
          <a:p>
            <a:r>
              <a:rPr lang="en-US" dirty="0"/>
              <a:t>TARGET:</a:t>
            </a:r>
          </a:p>
        </p:txBody>
      </p:sp>
      <p:graphicFrame>
        <p:nvGraphicFramePr>
          <p:cNvPr id="12" name="Table 12">
            <a:extLst>
              <a:ext uri="{FF2B5EF4-FFF2-40B4-BE49-F238E27FC236}">
                <a16:creationId xmlns:a16="http://schemas.microsoft.com/office/drawing/2014/main" id="{743CBFC1-C074-7149-8D3D-3635C71EEED2}"/>
              </a:ext>
            </a:extLst>
          </p:cNvPr>
          <p:cNvGraphicFramePr>
            <a:graphicFrameLocks noGrp="1"/>
          </p:cNvGraphicFramePr>
          <p:nvPr>
            <p:extLst>
              <p:ext uri="{D42A27DB-BD31-4B8C-83A1-F6EECF244321}">
                <p14:modId xmlns:p14="http://schemas.microsoft.com/office/powerpoint/2010/main" val="2064207836"/>
              </p:ext>
            </p:extLst>
          </p:nvPr>
        </p:nvGraphicFramePr>
        <p:xfrm>
          <a:off x="2822222" y="3500459"/>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357237288"/>
                    </a:ext>
                  </a:extLst>
                </a:gridCol>
                <a:gridCol w="2032000">
                  <a:extLst>
                    <a:ext uri="{9D8B030D-6E8A-4147-A177-3AD203B41FA5}">
                      <a16:colId xmlns:a16="http://schemas.microsoft.com/office/drawing/2014/main" val="3032272617"/>
                    </a:ext>
                  </a:extLst>
                </a:gridCol>
                <a:gridCol w="2032000">
                  <a:extLst>
                    <a:ext uri="{9D8B030D-6E8A-4147-A177-3AD203B41FA5}">
                      <a16:colId xmlns:a16="http://schemas.microsoft.com/office/drawing/2014/main" val="3261768405"/>
                    </a:ext>
                  </a:extLst>
                </a:gridCol>
                <a:gridCol w="2032000">
                  <a:extLst>
                    <a:ext uri="{9D8B030D-6E8A-4147-A177-3AD203B41FA5}">
                      <a16:colId xmlns:a16="http://schemas.microsoft.com/office/drawing/2014/main" val="3157537495"/>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025399621"/>
                  </a:ext>
                </a:extLst>
              </a:tr>
              <a:tr h="370840">
                <a:tc>
                  <a:txBody>
                    <a:bodyPr/>
                    <a:lstStyle/>
                    <a:p>
                      <a:r>
                        <a:rPr lang="en-US" dirty="0"/>
                        <a:t>88%</a:t>
                      </a:r>
                    </a:p>
                  </a:txBody>
                  <a:tcPr/>
                </a:tc>
                <a:tc>
                  <a:txBody>
                    <a:bodyPr/>
                    <a:lstStyle/>
                    <a:p>
                      <a:r>
                        <a:rPr lang="en-US" dirty="0"/>
                        <a:t>100%</a:t>
                      </a:r>
                    </a:p>
                  </a:txBody>
                  <a:tcPr/>
                </a:tc>
                <a:tc>
                  <a:txBody>
                    <a:bodyPr/>
                    <a:lstStyle/>
                    <a:p>
                      <a:r>
                        <a:rPr lang="en-US" dirty="0"/>
                        <a:t>8%</a:t>
                      </a:r>
                    </a:p>
                  </a:txBody>
                  <a:tcPr/>
                </a:tc>
                <a:tc>
                  <a:txBody>
                    <a:bodyPr/>
                    <a:lstStyle/>
                    <a:p>
                      <a:r>
                        <a:rPr lang="en-US" dirty="0"/>
                        <a:t>87%</a:t>
                      </a:r>
                    </a:p>
                  </a:txBody>
                  <a:tcPr/>
                </a:tc>
                <a:extLst>
                  <a:ext uri="{0D108BD9-81ED-4DB2-BD59-A6C34878D82A}">
                    <a16:rowId xmlns:a16="http://schemas.microsoft.com/office/drawing/2014/main" val="2666613749"/>
                  </a:ext>
                </a:extLst>
              </a:tr>
            </a:tbl>
          </a:graphicData>
        </a:graphic>
      </p:graphicFrame>
      <p:sp>
        <p:nvSpPr>
          <p:cNvPr id="13" name="TextBox 12">
            <a:extLst>
              <a:ext uri="{FF2B5EF4-FFF2-40B4-BE49-F238E27FC236}">
                <a16:creationId xmlns:a16="http://schemas.microsoft.com/office/drawing/2014/main" id="{C9689AE3-3678-9144-B709-D1307F01F827}"/>
              </a:ext>
            </a:extLst>
          </p:cNvPr>
          <p:cNvSpPr txBox="1"/>
          <p:nvPr/>
        </p:nvSpPr>
        <p:spPr>
          <a:xfrm>
            <a:off x="753259" y="3881796"/>
            <a:ext cx="1741586" cy="369332"/>
          </a:xfrm>
          <a:prstGeom prst="rect">
            <a:avLst/>
          </a:prstGeom>
          <a:noFill/>
        </p:spPr>
        <p:txBody>
          <a:bodyPr wrap="square" rtlCol="0">
            <a:spAutoFit/>
          </a:bodyPr>
          <a:lstStyle/>
          <a:p>
            <a:r>
              <a:rPr lang="en-US" dirty="0"/>
              <a:t>Imbalanced:</a:t>
            </a:r>
          </a:p>
        </p:txBody>
      </p:sp>
      <p:sp>
        <p:nvSpPr>
          <p:cNvPr id="14" name="TextBox 13">
            <a:extLst>
              <a:ext uri="{FF2B5EF4-FFF2-40B4-BE49-F238E27FC236}">
                <a16:creationId xmlns:a16="http://schemas.microsoft.com/office/drawing/2014/main" id="{39FD8E28-A189-7545-B8AF-E6CE76C86C79}"/>
              </a:ext>
            </a:extLst>
          </p:cNvPr>
          <p:cNvSpPr txBox="1"/>
          <p:nvPr/>
        </p:nvSpPr>
        <p:spPr>
          <a:xfrm>
            <a:off x="753259" y="4482770"/>
            <a:ext cx="1372977" cy="369332"/>
          </a:xfrm>
          <a:prstGeom prst="rect">
            <a:avLst/>
          </a:prstGeom>
          <a:noFill/>
        </p:spPr>
        <p:txBody>
          <a:bodyPr wrap="square" rtlCol="0">
            <a:spAutoFit/>
          </a:bodyPr>
          <a:lstStyle/>
          <a:p>
            <a:r>
              <a:rPr lang="en-US" dirty="0"/>
              <a:t>Balanced:</a:t>
            </a:r>
          </a:p>
        </p:txBody>
      </p:sp>
      <p:graphicFrame>
        <p:nvGraphicFramePr>
          <p:cNvPr id="17" name="Table 17">
            <a:extLst>
              <a:ext uri="{FF2B5EF4-FFF2-40B4-BE49-F238E27FC236}">
                <a16:creationId xmlns:a16="http://schemas.microsoft.com/office/drawing/2014/main" id="{E33E9C37-4126-6242-B92C-B1DB7BD2751D}"/>
              </a:ext>
            </a:extLst>
          </p:cNvPr>
          <p:cNvGraphicFramePr>
            <a:graphicFrameLocks noGrp="1"/>
          </p:cNvGraphicFramePr>
          <p:nvPr>
            <p:extLst>
              <p:ext uri="{D42A27DB-BD31-4B8C-83A1-F6EECF244321}">
                <p14:modId xmlns:p14="http://schemas.microsoft.com/office/powerpoint/2010/main" val="1385757069"/>
              </p:ext>
            </p:extLst>
          </p:nvPr>
        </p:nvGraphicFramePr>
        <p:xfrm>
          <a:off x="2822222" y="4271468"/>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568688380"/>
                    </a:ext>
                  </a:extLst>
                </a:gridCol>
                <a:gridCol w="2032000">
                  <a:extLst>
                    <a:ext uri="{9D8B030D-6E8A-4147-A177-3AD203B41FA5}">
                      <a16:colId xmlns:a16="http://schemas.microsoft.com/office/drawing/2014/main" val="2768019197"/>
                    </a:ext>
                  </a:extLst>
                </a:gridCol>
                <a:gridCol w="2032000">
                  <a:extLst>
                    <a:ext uri="{9D8B030D-6E8A-4147-A177-3AD203B41FA5}">
                      <a16:colId xmlns:a16="http://schemas.microsoft.com/office/drawing/2014/main" val="38645112"/>
                    </a:ext>
                  </a:extLst>
                </a:gridCol>
                <a:gridCol w="2032000">
                  <a:extLst>
                    <a:ext uri="{9D8B030D-6E8A-4147-A177-3AD203B41FA5}">
                      <a16:colId xmlns:a16="http://schemas.microsoft.com/office/drawing/2014/main" val="1950506169"/>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366681374"/>
                  </a:ext>
                </a:extLst>
              </a:tr>
              <a:tr h="370840">
                <a:tc>
                  <a:txBody>
                    <a:bodyPr/>
                    <a:lstStyle/>
                    <a:p>
                      <a:r>
                        <a:rPr lang="en-US" dirty="0"/>
                        <a:t>78%</a:t>
                      </a:r>
                    </a:p>
                  </a:txBody>
                  <a:tcPr/>
                </a:tc>
                <a:tc>
                  <a:txBody>
                    <a:bodyPr/>
                    <a:lstStyle/>
                    <a:p>
                      <a:r>
                        <a:rPr lang="en-US" dirty="0"/>
                        <a:t>36%</a:t>
                      </a:r>
                    </a:p>
                  </a:txBody>
                  <a:tcPr/>
                </a:tc>
                <a:tc>
                  <a:txBody>
                    <a:bodyPr/>
                    <a:lstStyle/>
                    <a:p>
                      <a:r>
                        <a:rPr lang="en-US" dirty="0"/>
                        <a:t>92%</a:t>
                      </a:r>
                    </a:p>
                  </a:txBody>
                  <a:tcPr/>
                </a:tc>
                <a:tc>
                  <a:txBody>
                    <a:bodyPr/>
                    <a:lstStyle/>
                    <a:p>
                      <a:r>
                        <a:rPr lang="en-US" dirty="0"/>
                        <a:t>87%</a:t>
                      </a:r>
                    </a:p>
                  </a:txBody>
                  <a:tcPr/>
                </a:tc>
                <a:extLst>
                  <a:ext uri="{0D108BD9-81ED-4DB2-BD59-A6C34878D82A}">
                    <a16:rowId xmlns:a16="http://schemas.microsoft.com/office/drawing/2014/main" val="1786042758"/>
                  </a:ext>
                </a:extLst>
              </a:tr>
            </a:tbl>
          </a:graphicData>
        </a:graphic>
      </p:graphicFrame>
      <p:sp>
        <p:nvSpPr>
          <p:cNvPr id="6" name="Right Arrow 5">
            <a:extLst>
              <a:ext uri="{FF2B5EF4-FFF2-40B4-BE49-F238E27FC236}">
                <a16:creationId xmlns:a16="http://schemas.microsoft.com/office/drawing/2014/main" id="{6037A4BC-D977-0D44-B2A0-FDE8F72CD192}"/>
              </a:ext>
            </a:extLst>
          </p:cNvPr>
          <p:cNvSpPr/>
          <p:nvPr/>
        </p:nvSpPr>
        <p:spPr>
          <a:xfrm>
            <a:off x="4722334" y="2657081"/>
            <a:ext cx="501805" cy="34748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5" name="Left Brace 14">
            <a:extLst>
              <a:ext uri="{FF2B5EF4-FFF2-40B4-BE49-F238E27FC236}">
                <a16:creationId xmlns:a16="http://schemas.microsoft.com/office/drawing/2014/main" id="{DFF34D3C-AEBB-B549-AC44-65DF87C75CEA}"/>
              </a:ext>
            </a:extLst>
          </p:cNvPr>
          <p:cNvSpPr/>
          <p:nvPr/>
        </p:nvSpPr>
        <p:spPr>
          <a:xfrm>
            <a:off x="7850044" y="2370023"/>
            <a:ext cx="155448" cy="914400"/>
          </a:xfrm>
          <a:prstGeom prst="leftBrace">
            <a:avLst/>
          </a:pr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489423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0A3F8-E0E0-7D4E-9752-03284B2A6400}"/>
              </a:ext>
            </a:extLst>
          </p:cNvPr>
          <p:cNvSpPr>
            <a:spLocks noGrp="1"/>
          </p:cNvSpPr>
          <p:nvPr>
            <p:ph type="title"/>
          </p:nvPr>
        </p:nvSpPr>
        <p:spPr>
          <a:xfrm>
            <a:off x="685800" y="764373"/>
            <a:ext cx="10820400" cy="1293028"/>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5631F921-DBC1-2845-A35F-F909293D7CC4}"/>
              </a:ext>
            </a:extLst>
          </p:cNvPr>
          <p:cNvSpPr>
            <a:spLocks noGrp="1"/>
          </p:cNvSpPr>
          <p:nvPr>
            <p:ph idx="1"/>
          </p:nvPr>
        </p:nvSpPr>
        <p:spPr/>
        <p:txBody>
          <a:bodyPr>
            <a:normAutofit fontScale="92500" lnSpcReduction="20000"/>
          </a:bodyPr>
          <a:lstStyle/>
          <a:p>
            <a:pPr marL="0" indent="0">
              <a:buNone/>
            </a:pPr>
            <a:r>
              <a:rPr lang="en-US" dirty="0"/>
              <a:t>Generally, outliers may or may not be excluded, but in this case, outliers represent the very area of interest: people that may not be experiencing fair treatment. This is especially true in the case of extreme outliers.</a:t>
            </a:r>
          </a:p>
          <a:p>
            <a:pPr marL="0" indent="0">
              <a:buNone/>
            </a:pPr>
            <a:r>
              <a:rPr lang="en-US" dirty="0"/>
              <a:t>Two methods were used to calculate a cutoff value for tow rate outliers:</a:t>
            </a:r>
          </a:p>
          <a:p>
            <a:r>
              <a:rPr lang="en-US" dirty="0"/>
              <a:t>Upper fence of 0.0529, was calculated using 1.5 x IQR added to the 3</a:t>
            </a:r>
            <a:r>
              <a:rPr lang="en-US" baseline="30000" dirty="0"/>
              <a:t>rd</a:t>
            </a:r>
            <a:r>
              <a:rPr lang="en-US" dirty="0"/>
              <a:t> quartile cutoff.</a:t>
            </a:r>
          </a:p>
          <a:p>
            <a:r>
              <a:rPr lang="en-US" dirty="0"/>
              <a:t>Generalized Extreme Test for Outliers* (Grubb/Rosner): this test gives us cutoff values for extreme outliers which are usually wider than the IQR fences. The cutoff was calculated to be 0.0919. This test requires approximate normality so this cutoff may not be valid; however, it’s greater than the IQR cutoff calculated rate, so if nothing else, these outliers are the most extreme.</a:t>
            </a:r>
          </a:p>
          <a:p>
            <a:pPr marL="0" indent="0">
              <a:buNone/>
            </a:pPr>
            <a:endParaRPr lang="en-US" dirty="0"/>
          </a:p>
          <a:p>
            <a:endParaRPr lang="en-US" dirty="0"/>
          </a:p>
          <a:p>
            <a:pPr marL="0" indent="0">
              <a:buNone/>
            </a:pPr>
            <a:r>
              <a:rPr lang="en-US" dirty="0"/>
              <a:t>*</a:t>
            </a:r>
            <a:r>
              <a:rPr lang="en-US" sz="1400" dirty="0"/>
              <a:t>https://</a:t>
            </a:r>
            <a:r>
              <a:rPr lang="en-US" sz="1400" dirty="0" err="1"/>
              <a:t>github.com</a:t>
            </a:r>
            <a:r>
              <a:rPr lang="en-US" sz="1400" dirty="0"/>
              <a:t>/bhattbhavesh91/outlier-detection-</a:t>
            </a:r>
            <a:r>
              <a:rPr lang="en-US" sz="1400" dirty="0" err="1"/>
              <a:t>grubbs</a:t>
            </a:r>
            <a:r>
              <a:rPr lang="en-US" sz="1400" dirty="0"/>
              <a:t>-test-and-generalized-</a:t>
            </a:r>
            <a:r>
              <a:rPr lang="en-US" sz="1400" dirty="0" err="1"/>
              <a:t>esd</a:t>
            </a:r>
            <a:r>
              <a:rPr lang="en-US" sz="1400" dirty="0"/>
              <a:t>-test-python</a:t>
            </a:r>
          </a:p>
          <a:p>
            <a:pPr marL="0" indent="0">
              <a:buNone/>
            </a:pPr>
            <a:endParaRPr lang="en-US" dirty="0"/>
          </a:p>
        </p:txBody>
      </p:sp>
      <p:sp>
        <p:nvSpPr>
          <p:cNvPr id="4" name="TextBox 3">
            <a:extLst>
              <a:ext uri="{FF2B5EF4-FFF2-40B4-BE49-F238E27FC236}">
                <a16:creationId xmlns:a16="http://schemas.microsoft.com/office/drawing/2014/main" id="{834039B6-0C36-E843-B8CE-1295A572B8D7}"/>
              </a:ext>
            </a:extLst>
          </p:cNvPr>
          <p:cNvSpPr txBox="1"/>
          <p:nvPr/>
        </p:nvSpPr>
        <p:spPr>
          <a:xfrm>
            <a:off x="-308008" y="43313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83522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5C89-90A9-7F4B-8EF7-293082DD430D}"/>
              </a:ext>
            </a:extLst>
          </p:cNvPr>
          <p:cNvSpPr>
            <a:spLocks noGrp="1"/>
          </p:cNvSpPr>
          <p:nvPr>
            <p:ph type="title"/>
          </p:nvPr>
        </p:nvSpPr>
        <p:spPr>
          <a:xfrm>
            <a:off x="618392" y="548854"/>
            <a:ext cx="10955215" cy="598421"/>
          </a:xfrm>
        </p:spPr>
        <p:txBody>
          <a:bodyPr>
            <a:normAutofit/>
          </a:bodyPr>
          <a:lstStyle/>
          <a:p>
            <a:pPr algn="ctr"/>
            <a:r>
              <a:rPr lang="en-US" sz="3200" dirty="0"/>
              <a:t>FINAL DATA PRODUCTS</a:t>
            </a:r>
          </a:p>
        </p:txBody>
      </p:sp>
      <p:sp>
        <p:nvSpPr>
          <p:cNvPr id="9" name="TextBox 8">
            <a:extLst>
              <a:ext uri="{FF2B5EF4-FFF2-40B4-BE49-F238E27FC236}">
                <a16:creationId xmlns:a16="http://schemas.microsoft.com/office/drawing/2014/main" id="{836918A0-C204-D943-86EF-D4D61976345B}"/>
              </a:ext>
            </a:extLst>
          </p:cNvPr>
          <p:cNvSpPr txBox="1"/>
          <p:nvPr/>
        </p:nvSpPr>
        <p:spPr>
          <a:xfrm>
            <a:off x="1230082" y="1028717"/>
            <a:ext cx="9597020" cy="369332"/>
          </a:xfrm>
          <a:prstGeom prst="rect">
            <a:avLst/>
          </a:prstGeom>
          <a:noFill/>
        </p:spPr>
        <p:txBody>
          <a:bodyPr wrap="square" rtlCol="0">
            <a:spAutoFit/>
          </a:bodyPr>
          <a:lstStyle/>
          <a:p>
            <a:pPr algn="ctr"/>
            <a:r>
              <a:rPr lang="en-US" dirty="0"/>
              <a:t>Outliers: above upper fence = 6.0%</a:t>
            </a:r>
          </a:p>
        </p:txBody>
      </p:sp>
      <p:sp>
        <p:nvSpPr>
          <p:cNvPr id="3" name="TextBox 2">
            <a:extLst>
              <a:ext uri="{FF2B5EF4-FFF2-40B4-BE49-F238E27FC236}">
                <a16:creationId xmlns:a16="http://schemas.microsoft.com/office/drawing/2014/main" id="{483AC9BF-62FF-5249-9578-553C537D4889}"/>
              </a:ext>
            </a:extLst>
          </p:cNvPr>
          <p:cNvSpPr txBox="1"/>
          <p:nvPr/>
        </p:nvSpPr>
        <p:spPr>
          <a:xfrm>
            <a:off x="725644" y="5776833"/>
            <a:ext cx="10605896" cy="923330"/>
          </a:xfrm>
          <a:prstGeom prst="rect">
            <a:avLst/>
          </a:prstGeom>
          <a:noFill/>
        </p:spPr>
        <p:txBody>
          <a:bodyPr wrap="square" rtlCol="0">
            <a:spAutoFit/>
          </a:bodyPr>
          <a:lstStyle/>
          <a:p>
            <a:r>
              <a:rPr lang="en-US" dirty="0"/>
              <a:t>   Drilling down to census block level, we can mark properties experiencing excessive towing.</a:t>
            </a:r>
          </a:p>
          <a:p>
            <a:endParaRPr lang="en-US" sz="1200" dirty="0"/>
          </a:p>
          <a:p>
            <a:r>
              <a:rPr lang="en-US" sz="1200" dirty="0"/>
              <a:t>*percentage is for the entire block area; marker is pointing at the property with the highest rate within the block</a:t>
            </a:r>
          </a:p>
          <a:p>
            <a:endParaRPr lang="en-US" sz="1200" dirty="0"/>
          </a:p>
        </p:txBody>
      </p:sp>
      <p:pic>
        <p:nvPicPr>
          <p:cNvPr id="14" name="Picture 13">
            <a:extLst>
              <a:ext uri="{FF2B5EF4-FFF2-40B4-BE49-F238E27FC236}">
                <a16:creationId xmlns:a16="http://schemas.microsoft.com/office/drawing/2014/main" id="{EABFCFF3-FB41-FA4D-B308-949AFA1BE79F}"/>
              </a:ext>
            </a:extLst>
          </p:cNvPr>
          <p:cNvPicPr>
            <a:picLocks noChangeAspect="1"/>
          </p:cNvPicPr>
          <p:nvPr/>
        </p:nvPicPr>
        <p:blipFill>
          <a:blip r:embed="rId2"/>
          <a:stretch>
            <a:fillRect/>
          </a:stretch>
        </p:blipFill>
        <p:spPr>
          <a:xfrm>
            <a:off x="303396" y="1331941"/>
            <a:ext cx="5529660" cy="3943344"/>
          </a:xfrm>
          <a:prstGeom prst="rect">
            <a:avLst/>
          </a:prstGeom>
        </p:spPr>
      </p:pic>
      <p:pic>
        <p:nvPicPr>
          <p:cNvPr id="18" name="Content Placeholder 17">
            <a:extLst>
              <a:ext uri="{FF2B5EF4-FFF2-40B4-BE49-F238E27FC236}">
                <a16:creationId xmlns:a16="http://schemas.microsoft.com/office/drawing/2014/main" id="{CCB74D32-969E-8C42-A6B3-72EBBFFBA38E}"/>
              </a:ext>
            </a:extLst>
          </p:cNvPr>
          <p:cNvPicPr>
            <a:picLocks noGrp="1" noChangeAspect="1"/>
          </p:cNvPicPr>
          <p:nvPr>
            <p:ph idx="1"/>
          </p:nvPr>
        </p:nvPicPr>
        <p:blipFill>
          <a:blip r:embed="rId3"/>
          <a:stretch>
            <a:fillRect/>
          </a:stretch>
        </p:blipFill>
        <p:spPr>
          <a:xfrm>
            <a:off x="6138901" y="1345201"/>
            <a:ext cx="5066871" cy="3996192"/>
          </a:xfrm>
        </p:spPr>
      </p:pic>
      <p:sp>
        <p:nvSpPr>
          <p:cNvPr id="5" name="TextBox 4">
            <a:extLst>
              <a:ext uri="{FF2B5EF4-FFF2-40B4-BE49-F238E27FC236}">
                <a16:creationId xmlns:a16="http://schemas.microsoft.com/office/drawing/2014/main" id="{E989D955-2CFA-654B-8E10-04569BCF83F7}"/>
              </a:ext>
            </a:extLst>
          </p:cNvPr>
          <p:cNvSpPr txBox="1"/>
          <p:nvPr/>
        </p:nvSpPr>
        <p:spPr>
          <a:xfrm>
            <a:off x="1745574" y="5341393"/>
            <a:ext cx="2196790" cy="369332"/>
          </a:xfrm>
          <a:prstGeom prst="rect">
            <a:avLst/>
          </a:prstGeom>
          <a:noFill/>
        </p:spPr>
        <p:txBody>
          <a:bodyPr wrap="square" rtlCol="0">
            <a:spAutoFit/>
          </a:bodyPr>
          <a:lstStyle/>
          <a:p>
            <a:r>
              <a:rPr lang="en-US" dirty="0"/>
              <a:t>Link: </a:t>
            </a:r>
            <a:r>
              <a:rPr lang="en-US" dirty="0">
                <a:hlinkClick r:id="rId4"/>
              </a:rPr>
              <a:t>click-to-view</a:t>
            </a:r>
            <a:endParaRPr lang="en-US" dirty="0"/>
          </a:p>
        </p:txBody>
      </p:sp>
      <p:sp>
        <p:nvSpPr>
          <p:cNvPr id="6" name="TextBox 5">
            <a:extLst>
              <a:ext uri="{FF2B5EF4-FFF2-40B4-BE49-F238E27FC236}">
                <a16:creationId xmlns:a16="http://schemas.microsoft.com/office/drawing/2014/main" id="{8E0B8EC2-1399-3F43-9A48-66FA8B25E16F}"/>
              </a:ext>
            </a:extLst>
          </p:cNvPr>
          <p:cNvSpPr txBox="1"/>
          <p:nvPr/>
        </p:nvSpPr>
        <p:spPr>
          <a:xfrm>
            <a:off x="7535958" y="5341393"/>
            <a:ext cx="2609385" cy="369332"/>
          </a:xfrm>
          <a:prstGeom prst="rect">
            <a:avLst/>
          </a:prstGeom>
          <a:noFill/>
        </p:spPr>
        <p:txBody>
          <a:bodyPr wrap="square" rtlCol="0">
            <a:spAutoFit/>
          </a:bodyPr>
          <a:lstStyle/>
          <a:p>
            <a:r>
              <a:rPr lang="en-US" dirty="0"/>
              <a:t>Link: </a:t>
            </a:r>
            <a:r>
              <a:rPr lang="en-US" dirty="0">
                <a:hlinkClick r:id="rId5"/>
              </a:rPr>
              <a:t>click-to-view</a:t>
            </a:r>
            <a:endParaRPr lang="en-US" dirty="0"/>
          </a:p>
        </p:txBody>
      </p:sp>
    </p:spTree>
    <p:extLst>
      <p:ext uri="{BB962C8B-B14F-4D97-AF65-F5344CB8AC3E}">
        <p14:creationId xmlns:p14="http://schemas.microsoft.com/office/powerpoint/2010/main" val="2357155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18F1F-4683-6F48-B732-92C7B7418E02}"/>
              </a:ext>
            </a:extLst>
          </p:cNvPr>
          <p:cNvSpPr>
            <a:spLocks noGrp="1"/>
          </p:cNvSpPr>
          <p:nvPr>
            <p:ph type="title"/>
          </p:nvPr>
        </p:nvSpPr>
        <p:spPr>
          <a:xfrm>
            <a:off x="575733" y="764373"/>
            <a:ext cx="10930467" cy="872516"/>
          </a:xfrm>
        </p:spPr>
        <p:txBody>
          <a:bodyPr>
            <a:normAutofit/>
          </a:bodyPr>
          <a:lstStyle/>
          <a:p>
            <a:pPr algn="ctr"/>
            <a:r>
              <a:rPr lang="en-US" sz="3200" dirty="0"/>
              <a:t>FINAL DATA PRODUCTS</a:t>
            </a:r>
          </a:p>
        </p:txBody>
      </p:sp>
      <p:sp>
        <p:nvSpPr>
          <p:cNvPr id="6" name="TextBox 5">
            <a:extLst>
              <a:ext uri="{FF2B5EF4-FFF2-40B4-BE49-F238E27FC236}">
                <a16:creationId xmlns:a16="http://schemas.microsoft.com/office/drawing/2014/main" id="{90DFD4EC-8485-4A46-B200-BB9B60649DDD}"/>
              </a:ext>
            </a:extLst>
          </p:cNvPr>
          <p:cNvSpPr txBox="1"/>
          <p:nvPr/>
        </p:nvSpPr>
        <p:spPr>
          <a:xfrm>
            <a:off x="4368492" y="1306000"/>
            <a:ext cx="3731872" cy="369332"/>
          </a:xfrm>
          <a:prstGeom prst="rect">
            <a:avLst/>
          </a:prstGeom>
          <a:noFill/>
        </p:spPr>
        <p:txBody>
          <a:bodyPr wrap="square" rtlCol="0">
            <a:spAutoFit/>
          </a:bodyPr>
          <a:lstStyle/>
          <a:p>
            <a:r>
              <a:rPr lang="en-US" dirty="0"/>
              <a:t>Extreme Outliers:  &gt;= 9.2%</a:t>
            </a:r>
          </a:p>
        </p:txBody>
      </p:sp>
      <p:sp>
        <p:nvSpPr>
          <p:cNvPr id="7" name="TextBox 6">
            <a:extLst>
              <a:ext uri="{FF2B5EF4-FFF2-40B4-BE49-F238E27FC236}">
                <a16:creationId xmlns:a16="http://schemas.microsoft.com/office/drawing/2014/main" id="{B77DF163-072A-CF43-97D1-7C518988C8F6}"/>
              </a:ext>
            </a:extLst>
          </p:cNvPr>
          <p:cNvSpPr txBox="1"/>
          <p:nvPr/>
        </p:nvSpPr>
        <p:spPr>
          <a:xfrm>
            <a:off x="8263053" y="2319454"/>
            <a:ext cx="3100040" cy="3416320"/>
          </a:xfrm>
          <a:prstGeom prst="rect">
            <a:avLst/>
          </a:prstGeom>
          <a:noFill/>
        </p:spPr>
        <p:txBody>
          <a:bodyPr wrap="square" rtlCol="0">
            <a:spAutoFit/>
          </a:bodyPr>
          <a:lstStyle/>
          <a:p>
            <a:pPr marL="285750" indent="-285750">
              <a:buFont typeface="Arial" panose="020B0604020202020204" pitchFamily="34" charset="0"/>
              <a:buChar char="•"/>
            </a:pPr>
            <a:r>
              <a:rPr lang="en-US" dirty="0"/>
              <a:t>These properties are at the extremes of towing rates in the County.</a:t>
            </a:r>
          </a:p>
          <a:p>
            <a:pPr marL="285750" indent="-285750">
              <a:buFont typeface="Arial" panose="020B0604020202020204" pitchFamily="34" charset="0"/>
              <a:buChar char="•"/>
            </a:pPr>
            <a:r>
              <a:rPr lang="en-US" dirty="0">
                <a:hlinkClick r:id="rId2"/>
              </a:rPr>
              <a:t>click-to-view</a:t>
            </a:r>
            <a:endParaRPr lang="en-US" dirty="0"/>
          </a:p>
          <a:p>
            <a:r>
              <a:rPr lang="en-US" dirty="0"/>
              <a:t>	-tooltip for checking 	towing rate, 	proportion of 	population that is 	black and 	household 	income.</a:t>
            </a:r>
          </a:p>
          <a:p>
            <a:r>
              <a:rPr lang="en-US" dirty="0"/>
              <a:t>	-zooming in on 	markers.</a:t>
            </a:r>
          </a:p>
        </p:txBody>
      </p:sp>
      <p:sp>
        <p:nvSpPr>
          <p:cNvPr id="4" name="TextBox 3">
            <a:extLst>
              <a:ext uri="{FF2B5EF4-FFF2-40B4-BE49-F238E27FC236}">
                <a16:creationId xmlns:a16="http://schemas.microsoft.com/office/drawing/2014/main" id="{7FBA0DB2-5403-814D-8918-B81FDAAAD637}"/>
              </a:ext>
            </a:extLst>
          </p:cNvPr>
          <p:cNvSpPr txBox="1"/>
          <p:nvPr/>
        </p:nvSpPr>
        <p:spPr>
          <a:xfrm>
            <a:off x="1183907" y="6448926"/>
            <a:ext cx="8470232" cy="276999"/>
          </a:xfrm>
          <a:prstGeom prst="rect">
            <a:avLst/>
          </a:prstGeom>
          <a:noFill/>
        </p:spPr>
        <p:txBody>
          <a:bodyPr wrap="square" rtlCol="0">
            <a:spAutoFit/>
          </a:bodyPr>
          <a:lstStyle/>
          <a:p>
            <a:r>
              <a:rPr lang="en-US" sz="1200" dirty="0"/>
              <a:t>*percentage is for the entire block area; marker is pointing at the property with the highest rate within the block</a:t>
            </a:r>
          </a:p>
        </p:txBody>
      </p:sp>
      <p:pic>
        <p:nvPicPr>
          <p:cNvPr id="11" name="Content Placeholder 10">
            <a:extLst>
              <a:ext uri="{FF2B5EF4-FFF2-40B4-BE49-F238E27FC236}">
                <a16:creationId xmlns:a16="http://schemas.microsoft.com/office/drawing/2014/main" id="{F41B8130-9CBF-3347-BA8B-751BAD941DA7}"/>
              </a:ext>
            </a:extLst>
          </p:cNvPr>
          <p:cNvPicPr>
            <a:picLocks noGrp="1" noChangeAspect="1"/>
          </p:cNvPicPr>
          <p:nvPr>
            <p:ph idx="1"/>
          </p:nvPr>
        </p:nvPicPr>
        <p:blipFill>
          <a:blip r:embed="rId3"/>
          <a:stretch>
            <a:fillRect/>
          </a:stretch>
        </p:blipFill>
        <p:spPr>
          <a:xfrm>
            <a:off x="1183906" y="1636889"/>
            <a:ext cx="5986327" cy="4766264"/>
          </a:xfrm>
        </p:spPr>
      </p:pic>
    </p:spTree>
    <p:extLst>
      <p:ext uri="{BB962C8B-B14F-4D97-AF65-F5344CB8AC3E}">
        <p14:creationId xmlns:p14="http://schemas.microsoft.com/office/powerpoint/2010/main" val="1688351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4666-CF9B-1548-B877-A7C8F02B79DC}"/>
              </a:ext>
            </a:extLst>
          </p:cNvPr>
          <p:cNvSpPr>
            <a:spLocks noGrp="1"/>
          </p:cNvSpPr>
          <p:nvPr>
            <p:ph type="title"/>
          </p:nvPr>
        </p:nvSpPr>
        <p:spPr>
          <a:xfrm>
            <a:off x="685800" y="764373"/>
            <a:ext cx="10820400" cy="1293028"/>
          </a:xfrm>
        </p:spPr>
        <p:txBody>
          <a:bodyPr>
            <a:normAutofit/>
          </a:bodyPr>
          <a:lstStyle/>
          <a:p>
            <a:pPr algn="ctr"/>
            <a:r>
              <a:rPr lang="en-US" sz="3200" dirty="0"/>
              <a:t>content</a:t>
            </a:r>
          </a:p>
        </p:txBody>
      </p:sp>
      <p:sp>
        <p:nvSpPr>
          <p:cNvPr id="3" name="Content Placeholder 2">
            <a:extLst>
              <a:ext uri="{FF2B5EF4-FFF2-40B4-BE49-F238E27FC236}">
                <a16:creationId xmlns:a16="http://schemas.microsoft.com/office/drawing/2014/main" id="{5F1D7EFC-32A4-4F46-9B4D-C5791E33217E}"/>
              </a:ext>
            </a:extLst>
          </p:cNvPr>
          <p:cNvSpPr>
            <a:spLocks noGrp="1"/>
          </p:cNvSpPr>
          <p:nvPr>
            <p:ph idx="1"/>
          </p:nvPr>
        </p:nvSpPr>
        <p:spPr/>
        <p:txBody>
          <a:bodyPr/>
          <a:lstStyle/>
          <a:p>
            <a:pPr marL="0" indent="0">
              <a:buNone/>
            </a:pPr>
            <a:endParaRPr lang="en-US" dirty="0"/>
          </a:p>
          <a:p>
            <a:r>
              <a:rPr lang="en-US" dirty="0"/>
              <a:t>Data Ingestion</a:t>
            </a:r>
          </a:p>
          <a:p>
            <a:r>
              <a:rPr lang="en-US" dirty="0"/>
              <a:t>Data Wrangling</a:t>
            </a:r>
          </a:p>
          <a:p>
            <a:r>
              <a:rPr lang="en-US" dirty="0"/>
              <a:t>Exploratory Data Analysis</a:t>
            </a:r>
          </a:p>
          <a:p>
            <a:r>
              <a:rPr lang="en-US" dirty="0"/>
              <a:t>Statistical Analysis</a:t>
            </a:r>
          </a:p>
          <a:p>
            <a:r>
              <a:rPr lang="en-US" dirty="0"/>
              <a:t>Final Product</a:t>
            </a:r>
          </a:p>
          <a:p>
            <a:r>
              <a:rPr lang="en-US" dirty="0"/>
              <a:t>Recommendations</a:t>
            </a:r>
          </a:p>
          <a:p>
            <a:endParaRPr lang="en-US" dirty="0"/>
          </a:p>
        </p:txBody>
      </p:sp>
    </p:spTree>
    <p:extLst>
      <p:ext uri="{BB962C8B-B14F-4D97-AF65-F5344CB8AC3E}">
        <p14:creationId xmlns:p14="http://schemas.microsoft.com/office/powerpoint/2010/main" val="179808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F1965-0077-D842-B73F-0E27631D6A06}"/>
              </a:ext>
            </a:extLst>
          </p:cNvPr>
          <p:cNvSpPr>
            <a:spLocks noGrp="1"/>
          </p:cNvSpPr>
          <p:nvPr>
            <p:ph type="title"/>
          </p:nvPr>
        </p:nvSpPr>
        <p:spPr>
          <a:xfrm>
            <a:off x="166521" y="764373"/>
            <a:ext cx="11339679" cy="738606"/>
          </a:xfrm>
        </p:spPr>
        <p:txBody>
          <a:bodyPr>
            <a:normAutofit/>
          </a:bodyPr>
          <a:lstStyle/>
          <a:p>
            <a:pPr algn="ctr"/>
            <a:r>
              <a:rPr lang="en-US" sz="3200" dirty="0"/>
              <a:t>FINAL DATA PRODUCTS</a:t>
            </a:r>
          </a:p>
        </p:txBody>
      </p:sp>
      <p:pic>
        <p:nvPicPr>
          <p:cNvPr id="5" name="Content Placeholder 4">
            <a:extLst>
              <a:ext uri="{FF2B5EF4-FFF2-40B4-BE49-F238E27FC236}">
                <a16:creationId xmlns:a16="http://schemas.microsoft.com/office/drawing/2014/main" id="{06B661B5-F16A-7746-BCBB-FD65C4E21FDF}"/>
              </a:ext>
            </a:extLst>
          </p:cNvPr>
          <p:cNvPicPr>
            <a:picLocks noGrp="1" noChangeAspect="1"/>
          </p:cNvPicPr>
          <p:nvPr>
            <p:ph idx="1"/>
          </p:nvPr>
        </p:nvPicPr>
        <p:blipFill>
          <a:blip r:embed="rId2"/>
          <a:stretch>
            <a:fillRect/>
          </a:stretch>
        </p:blipFill>
        <p:spPr>
          <a:xfrm>
            <a:off x="390246" y="1970558"/>
            <a:ext cx="5909417" cy="3624213"/>
          </a:xfrm>
        </p:spPr>
      </p:pic>
      <p:sp>
        <p:nvSpPr>
          <p:cNvPr id="10" name="TextBox 9">
            <a:extLst>
              <a:ext uri="{FF2B5EF4-FFF2-40B4-BE49-F238E27FC236}">
                <a16:creationId xmlns:a16="http://schemas.microsoft.com/office/drawing/2014/main" id="{8158ABB7-D85A-EA41-8DB7-F92E64ACC604}"/>
              </a:ext>
            </a:extLst>
          </p:cNvPr>
          <p:cNvSpPr txBox="1"/>
          <p:nvPr/>
        </p:nvSpPr>
        <p:spPr>
          <a:xfrm>
            <a:off x="2474607" y="1413582"/>
            <a:ext cx="8518829" cy="369332"/>
          </a:xfrm>
          <a:prstGeom prst="rect">
            <a:avLst/>
          </a:prstGeom>
          <a:noFill/>
        </p:spPr>
        <p:txBody>
          <a:bodyPr wrap="square" rtlCol="0">
            <a:spAutoFit/>
          </a:bodyPr>
          <a:lstStyle/>
          <a:p>
            <a:r>
              <a:rPr lang="en-US" dirty="0"/>
              <a:t>ZOOM IN:  3 blocks with markers GESD(&gt;=9.19% ) for outliers </a:t>
            </a:r>
          </a:p>
        </p:txBody>
      </p:sp>
      <p:pic>
        <p:nvPicPr>
          <p:cNvPr id="12" name="Picture 11">
            <a:extLst>
              <a:ext uri="{FF2B5EF4-FFF2-40B4-BE49-F238E27FC236}">
                <a16:creationId xmlns:a16="http://schemas.microsoft.com/office/drawing/2014/main" id="{1B5180CD-D4AB-BC44-B966-90DC4B42138C}"/>
              </a:ext>
            </a:extLst>
          </p:cNvPr>
          <p:cNvPicPr>
            <a:picLocks noChangeAspect="1"/>
          </p:cNvPicPr>
          <p:nvPr/>
        </p:nvPicPr>
        <p:blipFill>
          <a:blip r:embed="rId3"/>
          <a:stretch>
            <a:fillRect/>
          </a:stretch>
        </p:blipFill>
        <p:spPr>
          <a:xfrm>
            <a:off x="6483246" y="1973452"/>
            <a:ext cx="5446114" cy="3624213"/>
          </a:xfrm>
          <a:prstGeom prst="rect">
            <a:avLst/>
          </a:prstGeom>
        </p:spPr>
      </p:pic>
      <p:sp>
        <p:nvSpPr>
          <p:cNvPr id="3" name="TextBox 2">
            <a:extLst>
              <a:ext uri="{FF2B5EF4-FFF2-40B4-BE49-F238E27FC236}">
                <a16:creationId xmlns:a16="http://schemas.microsoft.com/office/drawing/2014/main" id="{500D1AFE-7931-D245-BC15-5EC2E31E76CC}"/>
              </a:ext>
            </a:extLst>
          </p:cNvPr>
          <p:cNvSpPr txBox="1"/>
          <p:nvPr/>
        </p:nvSpPr>
        <p:spPr>
          <a:xfrm>
            <a:off x="241739" y="5727560"/>
            <a:ext cx="11072706" cy="646331"/>
          </a:xfrm>
          <a:prstGeom prst="rect">
            <a:avLst/>
          </a:prstGeom>
          <a:noFill/>
        </p:spPr>
        <p:txBody>
          <a:bodyPr wrap="square" rtlCol="0">
            <a:spAutoFit/>
          </a:bodyPr>
          <a:lstStyle/>
          <a:p>
            <a:r>
              <a:rPr lang="en-US" dirty="0"/>
              <a:t>The blocks on the left are in Silver Spring with towing 22% * and 12%* I should mention that</a:t>
            </a:r>
          </a:p>
          <a:p>
            <a:r>
              <a:rPr lang="en-US" dirty="0"/>
              <a:t>the one on the right, in Gaithersburg, is where my son lives, at 11.1%*. </a:t>
            </a:r>
          </a:p>
        </p:txBody>
      </p:sp>
      <p:sp>
        <p:nvSpPr>
          <p:cNvPr id="4" name="TextBox 3">
            <a:extLst>
              <a:ext uri="{FF2B5EF4-FFF2-40B4-BE49-F238E27FC236}">
                <a16:creationId xmlns:a16="http://schemas.microsoft.com/office/drawing/2014/main" id="{6A641BF5-7967-0F41-B3A1-F326FF3E93AC}"/>
              </a:ext>
            </a:extLst>
          </p:cNvPr>
          <p:cNvSpPr txBox="1"/>
          <p:nvPr/>
        </p:nvSpPr>
        <p:spPr>
          <a:xfrm>
            <a:off x="490888" y="6564429"/>
            <a:ext cx="8449749" cy="276999"/>
          </a:xfrm>
          <a:prstGeom prst="rect">
            <a:avLst/>
          </a:prstGeom>
          <a:noFill/>
        </p:spPr>
        <p:txBody>
          <a:bodyPr wrap="none" rtlCol="0">
            <a:spAutoFit/>
          </a:bodyPr>
          <a:lstStyle/>
          <a:p>
            <a:r>
              <a:rPr lang="en-US" sz="1200" dirty="0"/>
              <a:t>*percentage is for the entire block area; marker is pointing at the property with the highest rate within the block</a:t>
            </a:r>
          </a:p>
        </p:txBody>
      </p:sp>
    </p:spTree>
    <p:extLst>
      <p:ext uri="{BB962C8B-B14F-4D97-AF65-F5344CB8AC3E}">
        <p14:creationId xmlns:p14="http://schemas.microsoft.com/office/powerpoint/2010/main" val="36058307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8B3C1-F282-DC46-97A0-24BB76A9650E}"/>
              </a:ext>
            </a:extLst>
          </p:cNvPr>
          <p:cNvSpPr>
            <a:spLocks noGrp="1"/>
          </p:cNvSpPr>
          <p:nvPr>
            <p:ph type="title"/>
          </p:nvPr>
        </p:nvSpPr>
        <p:spPr>
          <a:xfrm>
            <a:off x="685800" y="764373"/>
            <a:ext cx="10820400" cy="852554"/>
          </a:xfrm>
        </p:spPr>
        <p:txBody>
          <a:bodyPr>
            <a:normAutofit/>
          </a:bodyPr>
          <a:lstStyle/>
          <a:p>
            <a:pPr algn="ctr"/>
            <a:r>
              <a:rPr lang="en-US" sz="3200" dirty="0"/>
              <a:t>RECOMMENDATIONS</a:t>
            </a:r>
          </a:p>
        </p:txBody>
      </p:sp>
      <p:sp>
        <p:nvSpPr>
          <p:cNvPr id="3" name="Content Placeholder 2">
            <a:extLst>
              <a:ext uri="{FF2B5EF4-FFF2-40B4-BE49-F238E27FC236}">
                <a16:creationId xmlns:a16="http://schemas.microsoft.com/office/drawing/2014/main" id="{6555DFBF-E262-FE4C-A1BF-6AEFD1043109}"/>
              </a:ext>
            </a:extLst>
          </p:cNvPr>
          <p:cNvSpPr>
            <a:spLocks noGrp="1"/>
          </p:cNvSpPr>
          <p:nvPr>
            <p:ph idx="1"/>
          </p:nvPr>
        </p:nvSpPr>
        <p:spPr/>
        <p:txBody>
          <a:bodyPr>
            <a:normAutofit/>
          </a:bodyPr>
          <a:lstStyle/>
          <a:p>
            <a:r>
              <a:rPr lang="en-US" dirty="0"/>
              <a:t>Data Entry: incorporating spellcheck or a choice menu for names would improve data quality.</a:t>
            </a:r>
          </a:p>
          <a:p>
            <a:r>
              <a:rPr lang="en-US" dirty="0"/>
              <a:t>Montgomery County could use the </a:t>
            </a:r>
            <a:r>
              <a:rPr lang="en-US" dirty="0" err="1"/>
              <a:t>dataMontgomery</a:t>
            </a:r>
            <a:r>
              <a:rPr lang="en-US" dirty="0"/>
              <a:t> website to investigate properties experiencing excessive towing using the maps  produced here. </a:t>
            </a:r>
          </a:p>
          <a:p>
            <a:r>
              <a:rPr lang="en-US" dirty="0"/>
              <a:t>Consider policy and towing law, particularly contract towing in apartment and condominium developments. Change the law to be more tenant friendly because some of our most financially vulnerable citizens are experiencing the cost and added stress of the practice as it stands. We must also be on guard against systemic racism in these practices.</a:t>
            </a:r>
          </a:p>
        </p:txBody>
      </p:sp>
    </p:spTree>
    <p:extLst>
      <p:ext uri="{BB962C8B-B14F-4D97-AF65-F5344CB8AC3E}">
        <p14:creationId xmlns:p14="http://schemas.microsoft.com/office/powerpoint/2010/main" val="1195168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1DB817-3828-0340-9145-88881C54C8F5}"/>
              </a:ext>
            </a:extLst>
          </p:cNvPr>
          <p:cNvSpPr>
            <a:spLocks noGrp="1"/>
          </p:cNvSpPr>
          <p:nvPr>
            <p:ph idx="1"/>
          </p:nvPr>
        </p:nvSpPr>
        <p:spPr>
          <a:xfrm>
            <a:off x="685800" y="1182030"/>
            <a:ext cx="10820400" cy="5036656"/>
          </a:xfrm>
        </p:spPr>
        <p:txBody>
          <a:bodyPr/>
          <a:lstStyle/>
          <a:p>
            <a:pPr marL="0" indent="0">
              <a:buNone/>
            </a:pPr>
            <a:r>
              <a:rPr lang="en-US" dirty="0"/>
              <a:t>Special Thanks to:</a:t>
            </a:r>
          </a:p>
          <a:p>
            <a:pPr marL="0" indent="0">
              <a:buNone/>
            </a:pPr>
            <a:r>
              <a:rPr lang="en-US" dirty="0"/>
              <a:t>	</a:t>
            </a:r>
          </a:p>
          <a:p>
            <a:pPr marL="0" indent="0">
              <a:buNone/>
            </a:pPr>
            <a:r>
              <a:rPr lang="en-US" dirty="0"/>
              <a:t>	Professor Michael </a:t>
            </a:r>
            <a:r>
              <a:rPr lang="en-US" dirty="0" err="1"/>
              <a:t>Iapalucci</a:t>
            </a:r>
            <a:endParaRPr lang="en-US" dirty="0"/>
          </a:p>
          <a:p>
            <a:pPr marL="0" indent="0">
              <a:buNone/>
            </a:pPr>
            <a:r>
              <a:rPr lang="en-US" dirty="0"/>
              <a:t>	Professor </a:t>
            </a:r>
            <a:r>
              <a:rPr lang="en-US" dirty="0" err="1"/>
              <a:t>Abdirisak</a:t>
            </a:r>
            <a:r>
              <a:rPr lang="en-US" dirty="0"/>
              <a:t> Mohamed</a:t>
            </a:r>
          </a:p>
          <a:p>
            <a:pPr marL="0" indent="0">
              <a:buNone/>
            </a:pPr>
            <a:r>
              <a:rPr lang="en-US" dirty="0"/>
              <a:t>	Professor Rachel </a:t>
            </a:r>
            <a:r>
              <a:rPr lang="en-US" dirty="0" err="1"/>
              <a:t>Saidi</a:t>
            </a:r>
            <a:endParaRPr lang="en-US" dirty="0"/>
          </a:p>
          <a:p>
            <a:pPr marL="0" indent="0">
              <a:buNone/>
            </a:pPr>
            <a:r>
              <a:rPr lang="en-US" dirty="0"/>
              <a:t>	Professor Celia Evans</a:t>
            </a:r>
          </a:p>
          <a:p>
            <a:pPr marL="0" indent="0">
              <a:buNone/>
            </a:pPr>
            <a:r>
              <a:rPr lang="en-US" dirty="0"/>
              <a:t>	Ms. Victoria Lewis</a:t>
            </a:r>
          </a:p>
          <a:p>
            <a:pPr marL="0" indent="0">
              <a:buNone/>
            </a:pPr>
            <a:r>
              <a:rPr lang="en-US" dirty="0"/>
              <a:t>	Mr. Hudson Finch-Batista (FCC API assistance)</a:t>
            </a:r>
          </a:p>
          <a:p>
            <a:pPr marL="0" indent="0">
              <a:buNone/>
            </a:pPr>
            <a:r>
              <a:rPr lang="en-US" dirty="0"/>
              <a:t>	All my fellow students</a:t>
            </a:r>
          </a:p>
        </p:txBody>
      </p:sp>
    </p:spTree>
    <p:extLst>
      <p:ext uri="{BB962C8B-B14F-4D97-AF65-F5344CB8AC3E}">
        <p14:creationId xmlns:p14="http://schemas.microsoft.com/office/powerpoint/2010/main" val="16304725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6A1D60-3488-4447-9B48-0F5652A7099D}"/>
              </a:ext>
            </a:extLst>
          </p:cNvPr>
          <p:cNvSpPr>
            <a:spLocks noGrp="1"/>
          </p:cNvSpPr>
          <p:nvPr>
            <p:ph idx="1"/>
          </p:nvPr>
        </p:nvSpPr>
        <p:spPr>
          <a:xfrm>
            <a:off x="356839" y="1623283"/>
            <a:ext cx="11296185" cy="3101983"/>
          </a:xfrm>
        </p:spPr>
        <p:txBody>
          <a:bodyPr>
            <a:normAutofit/>
          </a:bodyPr>
          <a:lstStyle/>
          <a:p>
            <a:pPr marL="0" indent="0" algn="ctr">
              <a:buNone/>
            </a:pPr>
            <a:endParaRPr lang="en-US" sz="3600" dirty="0"/>
          </a:p>
          <a:p>
            <a:pPr marL="0" indent="0" algn="ctr">
              <a:buNone/>
            </a:pPr>
            <a:endParaRPr lang="en-US" sz="3600" dirty="0"/>
          </a:p>
          <a:p>
            <a:pPr marL="0" indent="0" algn="ctr">
              <a:buNone/>
            </a:pPr>
            <a:r>
              <a:rPr lang="en-US" sz="3600" i="1" dirty="0"/>
              <a:t>THANK YOU  FOR ATTENDING THIS PRESENTATION</a:t>
            </a:r>
          </a:p>
        </p:txBody>
      </p:sp>
    </p:spTree>
    <p:extLst>
      <p:ext uri="{BB962C8B-B14F-4D97-AF65-F5344CB8AC3E}">
        <p14:creationId xmlns:p14="http://schemas.microsoft.com/office/powerpoint/2010/main" val="3957064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CA035-BED9-2449-980E-E8AFF42DA497}"/>
              </a:ext>
            </a:extLst>
          </p:cNvPr>
          <p:cNvSpPr>
            <a:spLocks noGrp="1"/>
          </p:cNvSpPr>
          <p:nvPr>
            <p:ph type="title"/>
          </p:nvPr>
        </p:nvSpPr>
        <p:spPr>
          <a:xfrm>
            <a:off x="685800" y="764373"/>
            <a:ext cx="10820400" cy="707588"/>
          </a:xfrm>
          <a:ln>
            <a:noFill/>
          </a:ln>
        </p:spPr>
        <p:txBody>
          <a:bodyPr>
            <a:normAutofit/>
          </a:bodyPr>
          <a:lstStyle/>
          <a:p>
            <a:pPr algn="ctr"/>
            <a:r>
              <a:rPr lang="en-US" sz="3200" dirty="0"/>
              <a:t>DATA INGESTION </a:t>
            </a:r>
          </a:p>
        </p:txBody>
      </p:sp>
      <p:sp>
        <p:nvSpPr>
          <p:cNvPr id="3" name="Content Placeholder 2">
            <a:extLst>
              <a:ext uri="{FF2B5EF4-FFF2-40B4-BE49-F238E27FC236}">
                <a16:creationId xmlns:a16="http://schemas.microsoft.com/office/drawing/2014/main" id="{9AF1851C-122B-9645-8DA7-7B7C8B9ED95B}"/>
              </a:ext>
            </a:extLst>
          </p:cNvPr>
          <p:cNvSpPr>
            <a:spLocks noGrp="1"/>
          </p:cNvSpPr>
          <p:nvPr>
            <p:ph idx="1"/>
          </p:nvPr>
        </p:nvSpPr>
        <p:spPr>
          <a:xfrm>
            <a:off x="503665" y="1471961"/>
            <a:ext cx="7554951" cy="2203481"/>
          </a:xfrm>
          <a:ln>
            <a:solidFill>
              <a:schemeClr val="accent5"/>
            </a:solidFill>
          </a:ln>
        </p:spPr>
        <p:txBody>
          <a:bodyPr>
            <a:normAutofit/>
          </a:bodyPr>
          <a:lstStyle/>
          <a:p>
            <a:pPr marL="0" indent="0">
              <a:buNone/>
            </a:pPr>
            <a:r>
              <a:rPr lang="en-US" sz="1800" dirty="0"/>
              <a:t>“TRESSPASS TOWING REPORT”</a:t>
            </a:r>
          </a:p>
          <a:p>
            <a:r>
              <a:rPr lang="en-US" sz="1800" dirty="0"/>
              <a:t>Source: Data Montgomery </a:t>
            </a:r>
            <a:r>
              <a:rPr lang="en-US" sz="1800" dirty="0">
                <a:hlinkClick r:id="rId2"/>
              </a:rPr>
              <a:t>https://data.montgomerycountymd.gov/Consumer-Housing/Trespass-Towing-Report/i6vn-3s6e</a:t>
            </a:r>
            <a:endParaRPr lang="en-US" sz="1800" dirty="0"/>
          </a:p>
          <a:p>
            <a:r>
              <a:rPr lang="en-US" sz="1800" dirty="0"/>
              <a:t>Description: Vehicular Towing in the County as reported to Police Department, updated monthly</a:t>
            </a:r>
          </a:p>
          <a:p>
            <a:endParaRPr lang="en-US" dirty="0"/>
          </a:p>
        </p:txBody>
      </p:sp>
      <p:sp>
        <p:nvSpPr>
          <p:cNvPr id="4" name="TextBox 3">
            <a:extLst>
              <a:ext uri="{FF2B5EF4-FFF2-40B4-BE49-F238E27FC236}">
                <a16:creationId xmlns:a16="http://schemas.microsoft.com/office/drawing/2014/main" id="{F6F05221-1D37-AC46-A28F-7B2954B844F1}"/>
              </a:ext>
            </a:extLst>
          </p:cNvPr>
          <p:cNvSpPr txBox="1"/>
          <p:nvPr/>
        </p:nvSpPr>
        <p:spPr>
          <a:xfrm>
            <a:off x="505060" y="3936381"/>
            <a:ext cx="7553556" cy="2308324"/>
          </a:xfrm>
          <a:prstGeom prst="rect">
            <a:avLst/>
          </a:prstGeom>
          <a:noFill/>
          <a:ln>
            <a:solidFill>
              <a:schemeClr val="accent5"/>
            </a:solidFill>
          </a:ln>
        </p:spPr>
        <p:txBody>
          <a:bodyPr wrap="square" rtlCol="0">
            <a:spAutoFit/>
          </a:bodyPr>
          <a:lstStyle/>
          <a:p>
            <a:r>
              <a:rPr lang="en-US" dirty="0"/>
              <a:t>“AMERICAN COMMUNITY SURVEY”, estimate for 2019</a:t>
            </a:r>
          </a:p>
          <a:p>
            <a:endParaRPr lang="en-US" dirty="0"/>
          </a:p>
          <a:p>
            <a:pPr marL="285750" lvl="0" indent="-285750">
              <a:buFont typeface="Arial" panose="020B0604020202020204" pitchFamily="34" charset="0"/>
              <a:buChar char="•"/>
            </a:pPr>
            <a:r>
              <a:rPr lang="en-US" dirty="0"/>
              <a:t>Source:  United States Census   </a:t>
            </a:r>
            <a:r>
              <a:rPr lang="en-US" u="sng" dirty="0"/>
              <a:t>https://</a:t>
            </a:r>
            <a:r>
              <a:rPr lang="en-US" u="sng" dirty="0" err="1"/>
              <a:t>api.census.gov</a:t>
            </a:r>
            <a:r>
              <a:rPr lang="en-US" u="sng" dirty="0"/>
              <a:t>/data/2019/</a:t>
            </a:r>
            <a:r>
              <a:rPr lang="en-US" u="sng" dirty="0" err="1"/>
              <a:t>acs</a:t>
            </a:r>
            <a:r>
              <a:rPr lang="en-US" u="sng" dirty="0"/>
              <a:t>/acs5?key=</a:t>
            </a:r>
            <a:r>
              <a:rPr lang="en-US" u="sng" dirty="0" err="1"/>
              <a:t>MY_API_KEY&amp;get</a:t>
            </a:r>
            <a:r>
              <a:rPr lang="en-US" u="sng" dirty="0"/>
              <a:t>=NAME,B29004_001E,B01003_001E,B02001_003E&amp;for=block%20group:*&amp;in=state:24&amp;in=county:031&amp;in=tract:*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Description: American Community Survey estimate for 2019</a:t>
            </a:r>
          </a:p>
        </p:txBody>
      </p:sp>
      <p:sp>
        <p:nvSpPr>
          <p:cNvPr id="6" name="TextBox 5">
            <a:extLst>
              <a:ext uri="{FF2B5EF4-FFF2-40B4-BE49-F238E27FC236}">
                <a16:creationId xmlns:a16="http://schemas.microsoft.com/office/drawing/2014/main" id="{A92B4DEF-FF08-6C4D-9525-CD804B0EEAB9}"/>
              </a:ext>
            </a:extLst>
          </p:cNvPr>
          <p:cNvSpPr txBox="1"/>
          <p:nvPr/>
        </p:nvSpPr>
        <p:spPr>
          <a:xfrm>
            <a:off x="8742557" y="1569312"/>
            <a:ext cx="3233854" cy="4524315"/>
          </a:xfrm>
          <a:prstGeom prst="rect">
            <a:avLst/>
          </a:prstGeom>
          <a:noFill/>
          <a:ln>
            <a:solidFill>
              <a:srgbClr val="00B050"/>
            </a:solidFill>
          </a:ln>
        </p:spPr>
        <p:txBody>
          <a:bodyPr wrap="square" rtlCol="0">
            <a:spAutoFit/>
          </a:bodyPr>
          <a:lstStyle/>
          <a:p>
            <a:r>
              <a:rPr lang="en-US" dirty="0"/>
              <a:t>FEDERAL COMMUNICATIONS COMMISSON, API </a:t>
            </a:r>
          </a:p>
          <a:p>
            <a:endParaRPr lang="en-US" dirty="0"/>
          </a:p>
          <a:p>
            <a:r>
              <a:rPr lang="en-US" dirty="0"/>
              <a:t>Source:  'https://</a:t>
            </a:r>
            <a:r>
              <a:rPr lang="en-US" dirty="0" err="1"/>
              <a:t>geo.fcc.gov</a:t>
            </a:r>
            <a:r>
              <a:rPr lang="en-US" dirty="0"/>
              <a:t>/</a:t>
            </a:r>
            <a:r>
              <a:rPr lang="en-US" dirty="0" err="1"/>
              <a:t>api</a:t>
            </a:r>
            <a:r>
              <a:rPr lang="en-US" dirty="0"/>
              <a:t>/</a:t>
            </a:r>
          </a:p>
          <a:p>
            <a:r>
              <a:rPr lang="en-US" dirty="0"/>
              <a:t>census/</a:t>
            </a:r>
            <a:r>
              <a:rPr lang="en-US" dirty="0" err="1"/>
              <a:t>area?lat</a:t>
            </a:r>
            <a:r>
              <a:rPr lang="en-US" dirty="0"/>
              <a:t>=‘</a:t>
            </a:r>
          </a:p>
          <a:p>
            <a:endParaRPr lang="en-US" dirty="0"/>
          </a:p>
          <a:p>
            <a:r>
              <a:rPr lang="en-US" dirty="0"/>
              <a:t>Retrieved block geo-codes using longitude/latitude split out from the </a:t>
            </a:r>
            <a:r>
              <a:rPr lang="en-US" dirty="0" err="1"/>
              <a:t>geo_location</a:t>
            </a:r>
            <a:r>
              <a:rPr lang="en-US" dirty="0"/>
              <a:t> variable in the </a:t>
            </a:r>
            <a:r>
              <a:rPr lang="en-US" dirty="0" err="1"/>
              <a:t>dataMontgomery</a:t>
            </a:r>
            <a:r>
              <a:rPr lang="en-US" dirty="0"/>
              <a:t> Trespass Towing Report in order to join with census data</a:t>
            </a:r>
          </a:p>
        </p:txBody>
      </p:sp>
      <p:cxnSp>
        <p:nvCxnSpPr>
          <p:cNvPr id="8" name="Straight Connector 7">
            <a:extLst>
              <a:ext uri="{FF2B5EF4-FFF2-40B4-BE49-F238E27FC236}">
                <a16:creationId xmlns:a16="http://schemas.microsoft.com/office/drawing/2014/main" id="{D115FFEE-9837-4949-BDC7-2488C9FC1BA6}"/>
              </a:ext>
            </a:extLst>
          </p:cNvPr>
          <p:cNvCxnSpPr>
            <a:cxnSpLocks/>
          </p:cNvCxnSpPr>
          <p:nvPr/>
        </p:nvCxnSpPr>
        <p:spPr>
          <a:xfrm>
            <a:off x="8072555" y="3289610"/>
            <a:ext cx="656063" cy="7172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EF2FC9D-31BC-4F40-B2C3-A4D43BAF060A}"/>
              </a:ext>
            </a:extLst>
          </p:cNvPr>
          <p:cNvCxnSpPr>
            <a:cxnSpLocks/>
          </p:cNvCxnSpPr>
          <p:nvPr/>
        </p:nvCxnSpPr>
        <p:spPr>
          <a:xfrm flipH="1">
            <a:off x="8058616" y="4006826"/>
            <a:ext cx="670002" cy="63295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18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0FE04-44E2-754C-9E02-6556AE081EC5}"/>
              </a:ext>
            </a:extLst>
          </p:cNvPr>
          <p:cNvSpPr>
            <a:spLocks noGrp="1"/>
          </p:cNvSpPr>
          <p:nvPr>
            <p:ph type="title"/>
          </p:nvPr>
        </p:nvSpPr>
        <p:spPr>
          <a:xfrm>
            <a:off x="685800" y="764373"/>
            <a:ext cx="10820400" cy="1120871"/>
          </a:xfrm>
        </p:spPr>
        <p:txBody>
          <a:bodyPr>
            <a:normAutofit/>
          </a:bodyPr>
          <a:lstStyle/>
          <a:p>
            <a:pPr algn="ctr"/>
            <a:r>
              <a:rPr lang="en-US" sz="3200" dirty="0"/>
              <a:t>DATA INGESTION</a:t>
            </a:r>
          </a:p>
        </p:txBody>
      </p:sp>
      <p:sp>
        <p:nvSpPr>
          <p:cNvPr id="3" name="Content Placeholder 2">
            <a:extLst>
              <a:ext uri="{FF2B5EF4-FFF2-40B4-BE49-F238E27FC236}">
                <a16:creationId xmlns:a16="http://schemas.microsoft.com/office/drawing/2014/main" id="{958FB607-26D5-E64C-85F1-F9A6D106FBBD}"/>
              </a:ext>
            </a:extLst>
          </p:cNvPr>
          <p:cNvSpPr>
            <a:spLocks noGrp="1"/>
          </p:cNvSpPr>
          <p:nvPr>
            <p:ph idx="1"/>
          </p:nvPr>
        </p:nvSpPr>
        <p:spPr>
          <a:xfrm>
            <a:off x="582651" y="2024059"/>
            <a:ext cx="11026698" cy="3908390"/>
          </a:xfrm>
        </p:spPr>
        <p:txBody>
          <a:bodyPr>
            <a:noAutofit/>
          </a:bodyPr>
          <a:lstStyle/>
          <a:p>
            <a:pPr marL="0" indent="0">
              <a:buNone/>
            </a:pPr>
            <a:r>
              <a:rPr lang="en-US" dirty="0"/>
              <a:t>Variables of interest: </a:t>
            </a:r>
            <a:r>
              <a:rPr lang="en-US" dirty="0" err="1"/>
              <a:t>storage_company</a:t>
            </a:r>
            <a:r>
              <a:rPr lang="en-US" dirty="0"/>
              <a:t>, </a:t>
            </a:r>
            <a:r>
              <a:rPr lang="en-US" dirty="0" err="1"/>
              <a:t>geo_location</a:t>
            </a:r>
            <a:r>
              <a:rPr lang="en-US" dirty="0"/>
              <a:t>, city, block, household income, total population by block*, total black population by block</a:t>
            </a:r>
          </a:p>
          <a:p>
            <a:pPr marL="0" indent="0">
              <a:buNone/>
            </a:pPr>
            <a:r>
              <a:rPr lang="en-US" dirty="0"/>
              <a:t>Added variables: </a:t>
            </a:r>
          </a:p>
          <a:p>
            <a:r>
              <a:rPr lang="en-US" dirty="0" err="1"/>
              <a:t>count_col</a:t>
            </a:r>
            <a:r>
              <a:rPr lang="en-US" dirty="0"/>
              <a:t>, </a:t>
            </a:r>
            <a:r>
              <a:rPr lang="en-US" dirty="0" err="1"/>
              <a:t>sum_col</a:t>
            </a:r>
            <a:r>
              <a:rPr lang="en-US" dirty="0"/>
              <a:t> are the towing counts and sum by block, respectively.</a:t>
            </a:r>
          </a:p>
          <a:p>
            <a:r>
              <a:rPr lang="en-US" dirty="0" err="1"/>
              <a:t>tow_rate</a:t>
            </a:r>
            <a:r>
              <a:rPr lang="en-US" dirty="0"/>
              <a:t>: computed using </a:t>
            </a:r>
            <a:r>
              <a:rPr lang="en-US" dirty="0" err="1"/>
              <a:t>sum_col</a:t>
            </a:r>
            <a:r>
              <a:rPr lang="en-US" dirty="0"/>
              <a:t> divided by population in the given block</a:t>
            </a:r>
          </a:p>
          <a:p>
            <a:r>
              <a:rPr lang="en-US" dirty="0" err="1"/>
              <a:t>black_rate</a:t>
            </a:r>
            <a:r>
              <a:rPr lang="en-US" dirty="0"/>
              <a:t>: computed using total black population by block divided by total population by block</a:t>
            </a:r>
          </a:p>
          <a:p>
            <a:pPr marL="0" indent="0">
              <a:buNone/>
            </a:pPr>
            <a:endParaRPr lang="en-US" sz="8000" dirty="0"/>
          </a:p>
          <a:p>
            <a:pPr marL="0" indent="0">
              <a:buNone/>
            </a:pPr>
            <a:endParaRPr lang="en-US" dirty="0"/>
          </a:p>
        </p:txBody>
      </p:sp>
      <p:sp>
        <p:nvSpPr>
          <p:cNvPr id="4" name="TextBox 3">
            <a:extLst>
              <a:ext uri="{FF2B5EF4-FFF2-40B4-BE49-F238E27FC236}">
                <a16:creationId xmlns:a16="http://schemas.microsoft.com/office/drawing/2014/main" id="{44ECB863-15A5-2744-AC92-A3E125C5A020}"/>
              </a:ext>
            </a:extLst>
          </p:cNvPr>
          <p:cNvSpPr txBox="1"/>
          <p:nvPr/>
        </p:nvSpPr>
        <p:spPr>
          <a:xfrm>
            <a:off x="685800" y="5458008"/>
            <a:ext cx="11221843" cy="369332"/>
          </a:xfrm>
          <a:prstGeom prst="rect">
            <a:avLst/>
          </a:prstGeom>
          <a:noFill/>
        </p:spPr>
        <p:txBody>
          <a:bodyPr wrap="square" rtlCol="0">
            <a:spAutoFit/>
          </a:bodyPr>
          <a:lstStyle/>
          <a:p>
            <a:r>
              <a:rPr lang="en-US" dirty="0"/>
              <a:t>*total population throughout includes only those blocks (470) that have experienced towing</a:t>
            </a:r>
          </a:p>
        </p:txBody>
      </p:sp>
    </p:spTree>
    <p:extLst>
      <p:ext uri="{BB962C8B-B14F-4D97-AF65-F5344CB8AC3E}">
        <p14:creationId xmlns:p14="http://schemas.microsoft.com/office/powerpoint/2010/main" val="3631813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D602-D5BF-214D-9992-CFDDCF99C2BB}"/>
              </a:ext>
            </a:extLst>
          </p:cNvPr>
          <p:cNvSpPr>
            <a:spLocks noGrp="1"/>
          </p:cNvSpPr>
          <p:nvPr>
            <p:ph type="title"/>
          </p:nvPr>
        </p:nvSpPr>
        <p:spPr>
          <a:xfrm>
            <a:off x="685800" y="764373"/>
            <a:ext cx="10820400" cy="874856"/>
          </a:xfrm>
        </p:spPr>
        <p:txBody>
          <a:bodyPr>
            <a:normAutofit/>
          </a:bodyPr>
          <a:lstStyle/>
          <a:p>
            <a:pPr algn="ctr"/>
            <a:r>
              <a:rPr lang="en-US" sz="3200" dirty="0"/>
              <a:t>Data wrangling</a:t>
            </a:r>
          </a:p>
        </p:txBody>
      </p:sp>
      <p:sp>
        <p:nvSpPr>
          <p:cNvPr id="3" name="Content Placeholder 2">
            <a:extLst>
              <a:ext uri="{FF2B5EF4-FFF2-40B4-BE49-F238E27FC236}">
                <a16:creationId xmlns:a16="http://schemas.microsoft.com/office/drawing/2014/main" id="{11BEF08E-65EE-2347-AD70-79AB4AB1D0D0}"/>
              </a:ext>
            </a:extLst>
          </p:cNvPr>
          <p:cNvSpPr>
            <a:spLocks noGrp="1"/>
          </p:cNvSpPr>
          <p:nvPr>
            <p:ph idx="1"/>
          </p:nvPr>
        </p:nvSpPr>
        <p:spPr>
          <a:xfrm>
            <a:off x="685800" y="1739590"/>
            <a:ext cx="10820400" cy="4479095"/>
          </a:xfrm>
        </p:spPr>
        <p:txBody>
          <a:bodyPr>
            <a:normAutofit/>
          </a:bodyPr>
          <a:lstStyle/>
          <a:p>
            <a:r>
              <a:rPr lang="en-US" dirty="0"/>
              <a:t>Cleaning included replacing missing </a:t>
            </a:r>
            <a:r>
              <a:rPr lang="en-US" dirty="0" err="1"/>
              <a:t>storage_company</a:t>
            </a:r>
            <a:r>
              <a:rPr lang="en-US" dirty="0"/>
              <a:t> strings with matched strings in the “notes” column.  </a:t>
            </a:r>
            <a:r>
              <a:rPr lang="en-US" dirty="0" err="1"/>
              <a:t>NaN’s</a:t>
            </a:r>
            <a:r>
              <a:rPr lang="en-US" dirty="0"/>
              <a:t> and </a:t>
            </a:r>
            <a:r>
              <a:rPr lang="en-US" dirty="0" err="1"/>
              <a:t>Tcl</a:t>
            </a:r>
            <a:r>
              <a:rPr lang="en-US" dirty="0"/>
              <a:t> that could not be matched are listed as ”Other” in the “</a:t>
            </a:r>
            <a:r>
              <a:rPr lang="en-US" dirty="0" err="1"/>
              <a:t>storage_company</a:t>
            </a:r>
            <a:r>
              <a:rPr lang="en-US" dirty="0"/>
              <a:t>” column and appear in a graph.</a:t>
            </a:r>
          </a:p>
          <a:p>
            <a:r>
              <a:rPr lang="en-US" dirty="0"/>
              <a:t>Dropped 908 rows for missing or incomplete data for each of “location”(street), "city", "</a:t>
            </a:r>
            <a:r>
              <a:rPr lang="en-US" dirty="0" err="1"/>
              <a:t>incident_date</a:t>
            </a:r>
            <a:r>
              <a:rPr lang="en-US" dirty="0"/>
              <a:t>”, and “geo-location.”. </a:t>
            </a:r>
          </a:p>
          <a:p>
            <a:r>
              <a:rPr lang="en-US" dirty="0"/>
              <a:t>Dropped 3 columns: “vehicle make”, “vehicle model” and “</a:t>
            </a:r>
            <a:r>
              <a:rPr lang="en-US" dirty="0" err="1"/>
              <a:t>vehicle_year</a:t>
            </a:r>
            <a:r>
              <a:rPr lang="en-US" dirty="0"/>
              <a:t>”.</a:t>
            </a:r>
          </a:p>
          <a:p>
            <a:pPr marL="0" indent="0">
              <a:buNone/>
            </a:pPr>
            <a:endParaRPr lang="en-US" dirty="0"/>
          </a:p>
          <a:p>
            <a:pPr marL="0" indent="0">
              <a:buNone/>
            </a:pPr>
            <a:r>
              <a:rPr lang="en-US" dirty="0"/>
              <a:t>FINAL COMBINED, CLEANED DATASET:</a:t>
            </a:r>
          </a:p>
          <a:p>
            <a:r>
              <a:rPr lang="en-US" dirty="0"/>
              <a:t>19,753 rows</a:t>
            </a:r>
          </a:p>
          <a:p>
            <a:r>
              <a:rPr lang="en-US" dirty="0"/>
              <a:t>470 unique blocks</a:t>
            </a:r>
          </a:p>
          <a:p>
            <a:r>
              <a:rPr lang="en-US" dirty="0"/>
              <a:t>5881 properties </a:t>
            </a:r>
          </a:p>
          <a:p>
            <a:pPr marL="0" indent="0">
              <a:buNone/>
            </a:pPr>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315805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9" name="Picture 8">
            <a:extLst>
              <a:ext uri="{FF2B5EF4-FFF2-40B4-BE49-F238E27FC236}">
                <a16:creationId xmlns:a16="http://schemas.microsoft.com/office/drawing/2014/main" id="{E0427FE7-170F-6548-9F15-90EC4FC526D5}"/>
              </a:ext>
            </a:extLst>
          </p:cNvPr>
          <p:cNvPicPr>
            <a:picLocks noChangeAspect="1"/>
          </p:cNvPicPr>
          <p:nvPr/>
        </p:nvPicPr>
        <p:blipFill>
          <a:blip r:embed="rId2"/>
          <a:stretch>
            <a:fillRect/>
          </a:stretch>
        </p:blipFill>
        <p:spPr>
          <a:xfrm>
            <a:off x="2174488" y="1193181"/>
            <a:ext cx="6891453" cy="5478637"/>
          </a:xfrm>
          <a:prstGeom prst="rect">
            <a:avLst/>
          </a:prstGeom>
        </p:spPr>
      </p:pic>
      <p:sp>
        <p:nvSpPr>
          <p:cNvPr id="4" name="Content Placeholder 3">
            <a:extLst>
              <a:ext uri="{FF2B5EF4-FFF2-40B4-BE49-F238E27FC236}">
                <a16:creationId xmlns:a16="http://schemas.microsoft.com/office/drawing/2014/main" id="{D97476AD-4B3D-9A49-AD8C-3F9B3912D81C}"/>
              </a:ext>
            </a:extLst>
          </p:cNvPr>
          <p:cNvSpPr>
            <a:spLocks noGrp="1"/>
          </p:cNvSpPr>
          <p:nvPr>
            <p:ph idx="1"/>
          </p:nvPr>
        </p:nvSpPr>
        <p:spPr>
          <a:xfrm flipH="1">
            <a:off x="301082" y="1193181"/>
            <a:ext cx="1126273" cy="156117"/>
          </a:xfrm>
        </p:spPr>
        <p:txBody>
          <a:bodyPr>
            <a:normAutofit fontScale="25000" lnSpcReduction="20000"/>
          </a:bodyPr>
          <a:lstStyle/>
          <a:p>
            <a:pPr marL="0" indent="0">
              <a:buNone/>
            </a:pPr>
            <a:endParaRPr lang="en-US" dirty="0"/>
          </a:p>
        </p:txBody>
      </p:sp>
    </p:spTree>
    <p:extLst>
      <p:ext uri="{BB962C8B-B14F-4D97-AF65-F5344CB8AC3E}">
        <p14:creationId xmlns:p14="http://schemas.microsoft.com/office/powerpoint/2010/main" val="2711815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27C5A-3BA7-6548-9039-BA21FC0B24C2}"/>
              </a:ext>
            </a:extLst>
          </p:cNvPr>
          <p:cNvSpPr>
            <a:spLocks noGrp="1"/>
          </p:cNvSpPr>
          <p:nvPr>
            <p:ph type="title"/>
          </p:nvPr>
        </p:nvSpPr>
        <p:spPr>
          <a:xfrm>
            <a:off x="685800" y="426509"/>
            <a:ext cx="10820400" cy="964066"/>
          </a:xfrm>
        </p:spPr>
        <p:txBody>
          <a:bodyPr>
            <a:normAutofit/>
          </a:bodyPr>
          <a:lstStyle/>
          <a:p>
            <a:pPr algn="ctr"/>
            <a:r>
              <a:rPr lang="en-US" sz="3200" dirty="0"/>
              <a:t>Exploratory data analysis</a:t>
            </a:r>
          </a:p>
        </p:txBody>
      </p:sp>
      <p:pic>
        <p:nvPicPr>
          <p:cNvPr id="4" name="Content Placeholder 5">
            <a:extLst>
              <a:ext uri="{FF2B5EF4-FFF2-40B4-BE49-F238E27FC236}">
                <a16:creationId xmlns:a16="http://schemas.microsoft.com/office/drawing/2014/main" id="{4146EE2F-A0C2-974F-956A-1F5DD678BD49}"/>
              </a:ext>
            </a:extLst>
          </p:cNvPr>
          <p:cNvPicPr>
            <a:picLocks noGrp="1" noChangeAspect="1"/>
          </p:cNvPicPr>
          <p:nvPr>
            <p:ph idx="1"/>
          </p:nvPr>
        </p:nvPicPr>
        <p:blipFill>
          <a:blip r:embed="rId2"/>
          <a:stretch>
            <a:fillRect/>
          </a:stretch>
        </p:blipFill>
        <p:spPr>
          <a:xfrm>
            <a:off x="2111920" y="1458047"/>
            <a:ext cx="7098986" cy="4973444"/>
          </a:xfrm>
        </p:spPr>
      </p:pic>
    </p:spTree>
    <p:extLst>
      <p:ext uri="{BB962C8B-B14F-4D97-AF65-F5344CB8AC3E}">
        <p14:creationId xmlns:p14="http://schemas.microsoft.com/office/powerpoint/2010/main" val="1401483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30" name="Content Placeholder 29">
            <a:extLst>
              <a:ext uri="{FF2B5EF4-FFF2-40B4-BE49-F238E27FC236}">
                <a16:creationId xmlns:a16="http://schemas.microsoft.com/office/drawing/2014/main" id="{09CD63EF-8C66-5748-B0D9-E6E6135834EB}"/>
              </a:ext>
            </a:extLst>
          </p:cNvPr>
          <p:cNvPicPr>
            <a:picLocks noGrp="1" noChangeAspect="1"/>
          </p:cNvPicPr>
          <p:nvPr>
            <p:ph idx="1"/>
          </p:nvPr>
        </p:nvPicPr>
        <p:blipFill>
          <a:blip r:embed="rId2"/>
          <a:stretch>
            <a:fillRect/>
          </a:stretch>
        </p:blipFill>
        <p:spPr>
          <a:xfrm>
            <a:off x="73615" y="1709480"/>
            <a:ext cx="5746522" cy="4422502"/>
          </a:xfrm>
        </p:spPr>
      </p:pic>
      <p:pic>
        <p:nvPicPr>
          <p:cNvPr id="25" name="Picture 24">
            <a:extLst>
              <a:ext uri="{FF2B5EF4-FFF2-40B4-BE49-F238E27FC236}">
                <a16:creationId xmlns:a16="http://schemas.microsoft.com/office/drawing/2014/main" id="{1A16667B-4068-7647-85EC-8494BD36B66A}"/>
              </a:ext>
            </a:extLst>
          </p:cNvPr>
          <p:cNvPicPr>
            <a:picLocks noChangeAspect="1"/>
          </p:cNvPicPr>
          <p:nvPr/>
        </p:nvPicPr>
        <p:blipFill>
          <a:blip r:embed="rId3"/>
          <a:stretch>
            <a:fillRect/>
          </a:stretch>
        </p:blipFill>
        <p:spPr>
          <a:xfrm>
            <a:off x="5945623" y="1687178"/>
            <a:ext cx="6258396" cy="4422501"/>
          </a:xfrm>
          <a:prstGeom prst="rect">
            <a:avLst/>
          </a:prstGeom>
        </p:spPr>
      </p:pic>
    </p:spTree>
    <p:extLst>
      <p:ext uri="{BB962C8B-B14F-4D97-AF65-F5344CB8AC3E}">
        <p14:creationId xmlns:p14="http://schemas.microsoft.com/office/powerpoint/2010/main" val="2513140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6" name="Content Placeholder 5">
            <a:extLst>
              <a:ext uri="{FF2B5EF4-FFF2-40B4-BE49-F238E27FC236}">
                <a16:creationId xmlns:a16="http://schemas.microsoft.com/office/drawing/2014/main" id="{BEE37F92-E449-E44F-BD91-AE4E42CC2F29}"/>
              </a:ext>
            </a:extLst>
          </p:cNvPr>
          <p:cNvPicPr>
            <a:picLocks noGrp="1" noChangeAspect="1"/>
          </p:cNvPicPr>
          <p:nvPr>
            <p:ph idx="1"/>
          </p:nvPr>
        </p:nvPicPr>
        <p:blipFill>
          <a:blip r:embed="rId2"/>
          <a:stretch>
            <a:fillRect/>
          </a:stretch>
        </p:blipFill>
        <p:spPr>
          <a:xfrm>
            <a:off x="350827" y="1110299"/>
            <a:ext cx="8711910" cy="5568165"/>
          </a:xfrm>
        </p:spPr>
      </p:pic>
      <p:sp>
        <p:nvSpPr>
          <p:cNvPr id="7" name="TextBox 6">
            <a:extLst>
              <a:ext uri="{FF2B5EF4-FFF2-40B4-BE49-F238E27FC236}">
                <a16:creationId xmlns:a16="http://schemas.microsoft.com/office/drawing/2014/main" id="{205BBF35-A584-C64B-9F7C-9E78F5F518ED}"/>
              </a:ext>
            </a:extLst>
          </p:cNvPr>
          <p:cNvSpPr txBox="1"/>
          <p:nvPr/>
        </p:nvSpPr>
        <p:spPr>
          <a:xfrm>
            <a:off x="9062737" y="1624157"/>
            <a:ext cx="2821257" cy="4247317"/>
          </a:xfrm>
          <a:prstGeom prst="rect">
            <a:avLst/>
          </a:prstGeom>
          <a:noFill/>
        </p:spPr>
        <p:txBody>
          <a:bodyPr wrap="square" rtlCol="0">
            <a:spAutoFit/>
          </a:bodyPr>
          <a:lstStyle/>
          <a:p>
            <a:pPr marL="285750" indent="-285750">
              <a:buFont typeface="Arial" panose="020B0604020202020204" pitchFamily="34" charset="0"/>
              <a:buChar char="•"/>
            </a:pPr>
            <a:r>
              <a:rPr lang="en-US" dirty="0"/>
              <a:t>Statistical comparison of the top 5 cities will be made at the block level to ascertain if towing rates appear to be equitable in blocks of these cities.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Statistical  comparison will be made of the top 5 cities as a group, and all others, also as a group.</a:t>
            </a:r>
          </a:p>
        </p:txBody>
      </p:sp>
    </p:spTree>
    <p:extLst>
      <p:ext uri="{BB962C8B-B14F-4D97-AF65-F5344CB8AC3E}">
        <p14:creationId xmlns:p14="http://schemas.microsoft.com/office/powerpoint/2010/main" val="414249793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{5C35520B-28A7-B745-9C2D-FCAA0321ABA7}tf10001079</Template>
  <TotalTime>4599</TotalTime>
  <Words>1316</Words>
  <Application>Microsoft Macintosh PowerPoint</Application>
  <PresentationFormat>Widescreen</PresentationFormat>
  <Paragraphs>140</Paragraphs>
  <Slides>23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Century Gothic</vt:lpstr>
      <vt:lpstr>Vapor Trail</vt:lpstr>
      <vt:lpstr>MONTGOMERY COUNTY, md:</vt:lpstr>
      <vt:lpstr>content</vt:lpstr>
      <vt:lpstr>DATA INGESTION </vt:lpstr>
      <vt:lpstr>DATA INGESTION</vt:lpstr>
      <vt:lpstr>Data wrangling</vt:lpstr>
      <vt:lpstr>Exploratory data analysis</vt:lpstr>
      <vt:lpstr>Exploratory data analysis</vt:lpstr>
      <vt:lpstr>Exploratory data analysis</vt:lpstr>
      <vt:lpstr>Exploratory data analysis</vt:lpstr>
      <vt:lpstr>EXPLORATORY DATA ANALYSIS</vt:lpstr>
      <vt:lpstr>Exploratory data analysis</vt:lpstr>
      <vt:lpstr>Exploratory data analysis</vt:lpstr>
      <vt:lpstr>Statistical analysis</vt:lpstr>
      <vt:lpstr>Statistical analysis</vt:lpstr>
      <vt:lpstr>STATISTICAL ANALYSIS</vt:lpstr>
      <vt:lpstr>STATISTICAL ANALYSIS Logistic Regression</vt:lpstr>
      <vt:lpstr>Statistical analysis</vt:lpstr>
      <vt:lpstr>FINAL DATA PRODUCTS</vt:lpstr>
      <vt:lpstr>FINAL DATA PRODUCTS</vt:lpstr>
      <vt:lpstr>FINAL DATA PRODUCTS</vt:lpstr>
      <vt:lpstr>RECOMMENDATIONS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Towing patterns</dc:title>
  <dc:creator>Elizabeth Click</dc:creator>
  <cp:lastModifiedBy>Elizabeth Click</cp:lastModifiedBy>
  <cp:revision>199</cp:revision>
  <dcterms:created xsi:type="dcterms:W3CDTF">2021-02-17T22:49:46Z</dcterms:created>
  <dcterms:modified xsi:type="dcterms:W3CDTF">2021-05-07T21:31:00Z</dcterms:modified>
</cp:coreProperties>
</file>

<file path=docProps/thumbnail.jpeg>
</file>